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305" r:id="rId3"/>
    <p:sldId id="292" r:id="rId4"/>
    <p:sldId id="291" r:id="rId5"/>
    <p:sldId id="294" r:id="rId6"/>
    <p:sldId id="295" r:id="rId7"/>
    <p:sldId id="293" r:id="rId8"/>
    <p:sldId id="296" r:id="rId9"/>
    <p:sldId id="302" r:id="rId10"/>
    <p:sldId id="289" r:id="rId11"/>
    <p:sldId id="297" r:id="rId12"/>
    <p:sldId id="301" r:id="rId13"/>
    <p:sldId id="298" r:id="rId14"/>
    <p:sldId id="303" r:id="rId15"/>
    <p:sldId id="304" r:id="rId16"/>
    <p:sldId id="299" r:id="rId1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Fira Sans Extra Condensed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21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3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0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2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70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75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15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45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75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67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19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460132" y="616256"/>
            <a:ext cx="4327029" cy="2515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Pengembangan</a:t>
            </a:r>
            <a:r>
              <a:rPr lang="en-US" sz="3000" dirty="0" smtClean="0"/>
              <a:t> </a:t>
            </a:r>
            <a:r>
              <a:rPr lang="en-US" sz="3000" dirty="0" err="1" smtClean="0"/>
              <a:t>Sistem</a:t>
            </a:r>
            <a:r>
              <a:rPr lang="en-US" sz="3000" dirty="0" smtClean="0"/>
              <a:t> CRM (Customer Relationship Manager) </a:t>
            </a:r>
            <a:r>
              <a:rPr lang="en-US" sz="3000" dirty="0" err="1" smtClean="0"/>
              <a:t>Dengan</a:t>
            </a:r>
            <a:r>
              <a:rPr lang="en-US" sz="3000" dirty="0" smtClean="0"/>
              <a:t> </a:t>
            </a:r>
            <a:r>
              <a:rPr lang="en-US" sz="3000" dirty="0" err="1" smtClean="0"/>
              <a:t>Berbasis</a:t>
            </a:r>
            <a:r>
              <a:rPr lang="en-US" sz="3000" dirty="0" smtClean="0"/>
              <a:t> Platform </a:t>
            </a:r>
            <a:r>
              <a:rPr lang="en-US" sz="3000" dirty="0" err="1" smtClean="0"/>
              <a:t>Creatio</a:t>
            </a:r>
            <a:r>
              <a:rPr lang="en-US" sz="3000" dirty="0" smtClean="0"/>
              <a:t> </a:t>
            </a:r>
            <a:endParaRPr sz="3000"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491773" y="3697331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Aliza Hanum Anggani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Technology Graduates Program 2023</a:t>
            </a:r>
            <a:endParaRPr i="1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5" y="-66906"/>
            <a:ext cx="8520600" cy="841800"/>
          </a:xfrm>
        </p:spPr>
        <p:txBody>
          <a:bodyPr/>
          <a:lstStyle/>
          <a:p>
            <a:r>
              <a:rPr lang="en-US" dirty="0" smtClean="0"/>
              <a:t>Cost Plan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5" y="742316"/>
            <a:ext cx="4287130" cy="16663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5" y="2487901"/>
            <a:ext cx="4287130" cy="24623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778" y="742316"/>
            <a:ext cx="4034367" cy="2597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9778" y="3411279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1 USD =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15.841,00 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Rupiah (per 19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</a:rPr>
              <a:t>Oktober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 2023)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9778" y="3790860"/>
            <a:ext cx="39853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Total per month = $4,250 x 15.841 = </a:t>
            </a:r>
            <a:r>
              <a:rPr lang="en-US" sz="1200" b="1" dirty="0" err="1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Rp</a:t>
            </a:r>
            <a:r>
              <a:rPr lang="en-US" sz="1200" b="1" dirty="0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 67.324.250,00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Total per year = $51,000 x 15.841 = </a:t>
            </a:r>
            <a:r>
              <a:rPr lang="en-US" sz="1200" b="1" dirty="0" err="1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Rp</a:t>
            </a:r>
            <a:r>
              <a:rPr lang="en-US" sz="1200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807.891.000,00</a:t>
            </a:r>
            <a:endParaRPr lang="en-US" sz="1200" b="1" dirty="0">
              <a:solidFill>
                <a:srgbClr val="FF0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Communication Plan</a:t>
            </a:r>
            <a:endParaRPr dirty="0"/>
          </a:p>
        </p:txBody>
      </p:sp>
      <p:grpSp>
        <p:nvGrpSpPr>
          <p:cNvPr id="1392" name="Google Shape;1392;p42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1393" name="Google Shape;1393;p42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1394" name="Google Shape;1394;p42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2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6" name="Google Shape;1396;p42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 txBox="1"/>
            <p:nvPr/>
          </p:nvSpPr>
          <p:spPr>
            <a:xfrm>
              <a:off x="4733988" y="271711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Microsoft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Teams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8" name="Google Shape;1398;p42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1399" name="Google Shape;1399;p42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400" name="Google Shape;1400;p42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2" name="Google Shape;1402;p42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4" name="Google Shape;1404;p42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1405" name="Google Shape;1405;p42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406" name="Google Shape;1406;p42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42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Email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0" name="Google Shape;1410;p42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1411" name="Google Shape;1411;p42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1412" name="Google Shape;1412;p42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4" name="Google Shape;1414;p42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Whatsapp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6" name="Google Shape;1416;p42"/>
          <p:cNvGrpSpPr/>
          <p:nvPr/>
        </p:nvGrpSpPr>
        <p:grpSpPr>
          <a:xfrm>
            <a:off x="4809681" y="1592663"/>
            <a:ext cx="4296188" cy="971735"/>
            <a:chOff x="4809681" y="1592663"/>
            <a:chExt cx="4296188" cy="971735"/>
          </a:xfrm>
        </p:grpSpPr>
        <p:grpSp>
          <p:nvGrpSpPr>
            <p:cNvPr id="1417" name="Google Shape;1417;p42"/>
            <p:cNvGrpSpPr/>
            <p:nvPr/>
          </p:nvGrpSpPr>
          <p:grpSpPr>
            <a:xfrm>
              <a:off x="4809681" y="1601794"/>
              <a:ext cx="4296188" cy="962604"/>
              <a:chOff x="4809681" y="1189715"/>
              <a:chExt cx="4296188" cy="962604"/>
            </a:xfrm>
          </p:grpSpPr>
          <p:sp>
            <p:nvSpPr>
              <p:cNvPr id="1418" name="Google Shape;1418;p42"/>
              <p:cNvSpPr txBox="1"/>
              <p:nvPr/>
            </p:nvSpPr>
            <p:spPr>
              <a:xfrm>
                <a:off x="6094613" y="1562219"/>
                <a:ext cx="3011256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Meeting PSC : 2 bulan/1 kali</a:t>
                </a:r>
              </a:p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Meeting </a:t>
                </a: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Stakeholdder </a:t>
                </a: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: 1 bulan/1 kali</a:t>
                </a:r>
              </a:p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Daily </a:t>
                </a: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Stand Up : </a:t>
                </a: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Harian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9" name="Google Shape;1419;p42"/>
              <p:cNvSpPr txBox="1"/>
              <p:nvPr/>
            </p:nvSpPr>
            <p:spPr>
              <a:xfrm>
                <a:off x="4809681" y="118971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Meeting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0" name="Google Shape;1420;p42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1" name="Google Shape;1421;p42"/>
          <p:cNvGrpSpPr/>
          <p:nvPr/>
        </p:nvGrpSpPr>
        <p:grpSpPr>
          <a:xfrm>
            <a:off x="6122675" y="3225447"/>
            <a:ext cx="2651694" cy="979014"/>
            <a:chOff x="6122675" y="3225447"/>
            <a:chExt cx="2651694" cy="979014"/>
          </a:xfrm>
        </p:grpSpPr>
        <p:grpSp>
          <p:nvGrpSpPr>
            <p:cNvPr id="1422" name="Google Shape;1422;p42"/>
            <p:cNvGrpSpPr/>
            <p:nvPr/>
          </p:nvGrpSpPr>
          <p:grpSpPr>
            <a:xfrm>
              <a:off x="6122675" y="3225447"/>
              <a:ext cx="2651694" cy="979014"/>
              <a:chOff x="6122675" y="2810750"/>
              <a:chExt cx="2651694" cy="979014"/>
            </a:xfrm>
          </p:grpSpPr>
          <p:sp>
            <p:nvSpPr>
              <p:cNvPr id="1423" name="Google Shape;1423;p42"/>
              <p:cNvSpPr txBox="1"/>
              <p:nvPr/>
            </p:nvSpPr>
            <p:spPr>
              <a:xfrm>
                <a:off x="6184563" y="3199664"/>
                <a:ext cx="2589806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Microsoft Teams akan digunakan untuk kolaborasi internal serta melakukan meeting.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4" name="Google Shape;1424;p42"/>
              <p:cNvSpPr txBox="1"/>
              <p:nvPr/>
            </p:nvSpPr>
            <p:spPr>
              <a:xfrm>
                <a:off x="6122675" y="2810750"/>
                <a:ext cx="1586225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Microsoft Teams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5" name="Google Shape;1425;p42"/>
            <p:cNvCxnSpPr/>
            <p:nvPr/>
          </p:nvCxnSpPr>
          <p:spPr>
            <a:xfrm rot="10800000">
              <a:off x="6297825" y="3242400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6" name="Google Shape;1426;p42"/>
          <p:cNvGrpSpPr/>
          <p:nvPr/>
        </p:nvGrpSpPr>
        <p:grpSpPr>
          <a:xfrm>
            <a:off x="723303" y="1969699"/>
            <a:ext cx="2509775" cy="979192"/>
            <a:chOff x="706147" y="1834287"/>
            <a:chExt cx="2388465" cy="590100"/>
          </a:xfrm>
        </p:grpSpPr>
        <p:grpSp>
          <p:nvGrpSpPr>
            <p:cNvPr id="1427" name="Google Shape;1427;p42"/>
            <p:cNvGrpSpPr/>
            <p:nvPr/>
          </p:nvGrpSpPr>
          <p:grpSpPr>
            <a:xfrm>
              <a:off x="706147" y="1834287"/>
              <a:ext cx="2388465" cy="590100"/>
              <a:chOff x="706147" y="2248343"/>
              <a:chExt cx="2388465" cy="590100"/>
            </a:xfrm>
          </p:grpSpPr>
          <p:sp>
            <p:nvSpPr>
              <p:cNvPr id="1428" name="Google Shape;1428;p42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9" name="Google Shape;1429;p42"/>
              <p:cNvSpPr txBox="1"/>
              <p:nvPr/>
            </p:nvSpPr>
            <p:spPr>
              <a:xfrm>
                <a:off x="713934" y="2248343"/>
                <a:ext cx="2380678" cy="352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Email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Email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digunakan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untuk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beberapa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kondisi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tertentu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seperti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: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1. Meeting PSC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dapat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dilaksanakan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maka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dikirimkan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melalui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email</a:t>
                </a:r>
              </a:p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0" name="Google Shape;1430;p42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1" name="Google Shape;1431;p42"/>
          <p:cNvGrpSpPr/>
          <p:nvPr/>
        </p:nvGrpSpPr>
        <p:grpSpPr>
          <a:xfrm>
            <a:off x="706191" y="3163122"/>
            <a:ext cx="2964553" cy="925153"/>
            <a:chOff x="706147" y="3163382"/>
            <a:chExt cx="2964553" cy="925153"/>
          </a:xfrm>
        </p:grpSpPr>
        <p:grpSp>
          <p:nvGrpSpPr>
            <p:cNvPr id="1432" name="Google Shape;1432;p42"/>
            <p:cNvGrpSpPr/>
            <p:nvPr/>
          </p:nvGrpSpPr>
          <p:grpSpPr>
            <a:xfrm>
              <a:off x="706147" y="3163382"/>
              <a:ext cx="2089253" cy="925153"/>
              <a:chOff x="706147" y="3572157"/>
              <a:chExt cx="2089253" cy="925153"/>
            </a:xfrm>
          </p:grpSpPr>
          <p:sp>
            <p:nvSpPr>
              <p:cNvPr id="1433" name="Google Shape;1433;p42"/>
              <p:cNvSpPr txBox="1"/>
              <p:nvPr/>
            </p:nvSpPr>
            <p:spPr>
              <a:xfrm>
                <a:off x="706147" y="3851375"/>
                <a:ext cx="2079600" cy="645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Whatsapp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digunakan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untuk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kolaborasi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3</a:t>
                </a:r>
                <a:r>
                  <a:rPr lang="en-US" sz="1200" baseline="300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rd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party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maupun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internal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4" name="Google Shape;1434;p42"/>
              <p:cNvSpPr txBox="1"/>
              <p:nvPr/>
            </p:nvSpPr>
            <p:spPr>
              <a:xfrm>
                <a:off x="715800" y="3572157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Whatsapp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5" name="Google Shape;1435;p42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6" name="Google Shape;1436;p42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1437" name="Google Shape;1437;p4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4" name="Google Shape;1444;p42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1445" name="Google Shape;1445;p4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1451" name="Google Shape;1451;p4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3" name="Google Shape;1453;p42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1454" name="Google Shape;1454;p4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3319" y="2366453"/>
            <a:ext cx="2679696" cy="4812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Meeting Defect Finding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yaitu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diskusi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beberapa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defect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yang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ditemukan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SQA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saat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testing.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Solusi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diskusikan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bersama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antara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SQA, IT Developer &amp; IT Business Analyst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7" y="1022899"/>
            <a:ext cx="5943285" cy="316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53015" y="251438"/>
            <a:ext cx="656435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Contoh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dirty="0" err="1">
                <a:latin typeface="Roboto" panose="020B0604020202020204" charset="0"/>
                <a:ea typeface="Roboto" panose="020B0604020202020204" charset="0"/>
              </a:rPr>
              <a:t>I</a:t>
            </a: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mplementasi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i="1" dirty="0">
                <a:latin typeface="Roboto" panose="020B0604020202020204" charset="0"/>
                <a:ea typeface="Roboto" panose="020B0604020202020204" charset="0"/>
              </a:rPr>
              <a:t>C</a:t>
            </a:r>
            <a:r>
              <a:rPr lang="en-US" sz="2400" i="1" dirty="0" smtClean="0">
                <a:latin typeface="Roboto" panose="020B0604020202020204" charset="0"/>
                <a:ea typeface="Roboto" panose="020B0604020202020204" charset="0"/>
              </a:rPr>
              <a:t>ommunication Plan</a:t>
            </a:r>
            <a:endParaRPr lang="en-US" sz="24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Risk Response Plan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75388"/>
              </p:ext>
            </p:extLst>
          </p:nvPr>
        </p:nvGraphicFramePr>
        <p:xfrm>
          <a:off x="184943" y="1483885"/>
          <a:ext cx="8774165" cy="21987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04964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418288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326851711"/>
                    </a:ext>
                  </a:extLst>
                </a:gridCol>
                <a:gridCol w="1509131">
                  <a:extLst>
                    <a:ext uri="{9D8B030D-6E8A-4147-A177-3AD203B41FA5}">
                      <a16:colId xmlns:a16="http://schemas.microsoft.com/office/drawing/2014/main" val="291123527"/>
                    </a:ext>
                  </a:extLst>
                </a:gridCol>
                <a:gridCol w="2736728">
                  <a:extLst>
                    <a:ext uri="{9D8B030D-6E8A-4147-A177-3AD203B41FA5}">
                      <a16:colId xmlns:a16="http://schemas.microsoft.com/office/drawing/2014/main" val="2314507990"/>
                    </a:ext>
                  </a:extLst>
                </a:gridCol>
              </a:tblGrid>
              <a:tr h="26688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No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Risk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Impact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Frequency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Mitigasi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26688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Permasalahan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Koneksi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antara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CRM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LDAP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High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Low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Melakukan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meeting troubleshoot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Tim Microsystem Technology (Wintel)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Permasalahan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Pemindahan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Source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dari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Environment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Creatio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ke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Environment CIMB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Niaga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High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Low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Melakukan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diskusi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Tim Microsystem Technology (Wintel)</a:t>
                      </a:r>
                      <a:r>
                        <a:rPr lang="en-US" sz="1300" baseline="0" dirty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Unix &amp; Linux Technology</a:t>
                      </a:r>
                      <a:endParaRPr lang="en-US" sz="1300" dirty="0" smtClean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Quality Plan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68985"/>
              </p:ext>
            </p:extLst>
          </p:nvPr>
        </p:nvGraphicFramePr>
        <p:xfrm>
          <a:off x="360858" y="2008643"/>
          <a:ext cx="5742576" cy="147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046">
                  <a:extLst>
                    <a:ext uri="{9D8B030D-6E8A-4147-A177-3AD203B41FA5}">
                      <a16:colId xmlns:a16="http://schemas.microsoft.com/office/drawing/2014/main" val="1914204134"/>
                    </a:ext>
                  </a:extLst>
                </a:gridCol>
                <a:gridCol w="1775214">
                  <a:extLst>
                    <a:ext uri="{9D8B030D-6E8A-4147-A177-3AD203B41FA5}">
                      <a16:colId xmlns:a16="http://schemas.microsoft.com/office/drawing/2014/main" val="4988472"/>
                    </a:ext>
                  </a:extLst>
                </a:gridCol>
                <a:gridCol w="2102316">
                  <a:extLst>
                    <a:ext uri="{9D8B030D-6E8A-4147-A177-3AD203B41FA5}">
                      <a16:colId xmlns:a16="http://schemas.microsoft.com/office/drawing/2014/main" val="3822017617"/>
                    </a:ext>
                  </a:extLst>
                </a:gridCol>
              </a:tblGrid>
              <a:tr h="29092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Perbaikan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Responsible Team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365051720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1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 Day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Creatio</a:t>
                      </a:r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&amp; ITAD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4202543334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2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 Day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982227536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3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 Week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73086322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4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 Week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</a:t>
                      </a:r>
                      <a:r>
                        <a:rPr kumimoji="0" lang="en-US" sz="15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909668541"/>
                  </a:ext>
                </a:extLst>
              </a:tr>
            </a:tbl>
          </a:graphicData>
        </a:graphic>
      </p:graphicFrame>
      <p:grpSp>
        <p:nvGrpSpPr>
          <p:cNvPr id="5" name="Google Shape;213;p18"/>
          <p:cNvGrpSpPr/>
          <p:nvPr/>
        </p:nvGrpSpPr>
        <p:grpSpPr>
          <a:xfrm>
            <a:off x="360858" y="1457456"/>
            <a:ext cx="3861913" cy="1086087"/>
            <a:chOff x="710263" y="1452275"/>
            <a:chExt cx="3861913" cy="1086087"/>
          </a:xfrm>
        </p:grpSpPr>
        <p:sp>
          <p:nvSpPr>
            <p:cNvPr id="6" name="Google Shape;214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Proses Testing :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215;p18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16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5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Procurement Plan</a:t>
            </a:r>
            <a:endParaRPr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539736"/>
              </p:ext>
            </p:extLst>
          </p:nvPr>
        </p:nvGraphicFramePr>
        <p:xfrm>
          <a:off x="283290" y="1313346"/>
          <a:ext cx="8577469" cy="5914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13418">
                  <a:extLst>
                    <a:ext uri="{9D8B030D-6E8A-4147-A177-3AD203B41FA5}">
                      <a16:colId xmlns:a16="http://schemas.microsoft.com/office/drawing/2014/main" val="3089189823"/>
                    </a:ext>
                  </a:extLst>
                </a:gridCol>
                <a:gridCol w="1306508">
                  <a:extLst>
                    <a:ext uri="{9D8B030D-6E8A-4147-A177-3AD203B41FA5}">
                      <a16:colId xmlns:a16="http://schemas.microsoft.com/office/drawing/2014/main" val="1754463797"/>
                    </a:ext>
                  </a:extLst>
                </a:gridCol>
                <a:gridCol w="1805811">
                  <a:extLst>
                    <a:ext uri="{9D8B030D-6E8A-4147-A177-3AD203B41FA5}">
                      <a16:colId xmlns:a16="http://schemas.microsoft.com/office/drawing/2014/main" val="2174554622"/>
                    </a:ext>
                  </a:extLst>
                </a:gridCol>
                <a:gridCol w="2072106">
                  <a:extLst>
                    <a:ext uri="{9D8B030D-6E8A-4147-A177-3AD203B41FA5}">
                      <a16:colId xmlns:a16="http://schemas.microsoft.com/office/drawing/2014/main" val="2274657521"/>
                    </a:ext>
                  </a:extLst>
                </a:gridCol>
                <a:gridCol w="2279626">
                  <a:extLst>
                    <a:ext uri="{9D8B030D-6E8A-4147-A177-3AD203B41FA5}">
                      <a16:colId xmlns:a16="http://schemas.microsoft.com/office/drawing/2014/main" val="1786430967"/>
                    </a:ext>
                  </a:extLst>
                </a:gridCol>
              </a:tblGrid>
              <a:tr h="16705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Vendor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Aplikasi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Bentuk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Kontrak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Durasi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Pembuatan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Nilai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Kontrak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333784"/>
                  </a:ext>
                </a:extLst>
              </a:tr>
              <a:tr h="1670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Fira Sans Extra Condensed" panose="020B0604020202020204" charset="0"/>
                        </a:rPr>
                        <a:t>Creatio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CRM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Addendum WOD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>
                          <a:latin typeface="Fira Sans Extra Condensed" panose="020B0604020202020204" charset="0"/>
                        </a:rPr>
                        <a:t>6 </a:t>
                      </a:r>
                      <a:r>
                        <a:rPr lang="en-US" sz="1500" baseline="0" dirty="0" err="1" smtClean="0">
                          <a:latin typeface="Fira Sans Extra Condensed" panose="020B0604020202020204" charset="0"/>
                        </a:rPr>
                        <a:t>Bulan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Fira Sans Extra Condensed" panose="020B0604020202020204" charset="0"/>
                        </a:rPr>
                        <a:t>Rp</a:t>
                      </a:r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 807.891.000,00</a:t>
                      </a: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19038"/>
                  </a:ext>
                </a:extLst>
              </a:tr>
            </a:tbl>
          </a:graphicData>
        </a:graphic>
      </p:graphicFrame>
      <p:sp>
        <p:nvSpPr>
          <p:cNvPr id="5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538" y="160338"/>
            <a:ext cx="7723500" cy="481200"/>
          </a:xfrm>
        </p:spPr>
        <p:txBody>
          <a:bodyPr/>
          <a:lstStyle/>
          <a:p>
            <a:r>
              <a:rPr lang="en-US" dirty="0" smtClean="0"/>
              <a:t>Project Closure</a:t>
            </a:r>
            <a:endParaRPr lang="en-US" dirty="0"/>
          </a:p>
        </p:txBody>
      </p:sp>
      <p:sp>
        <p:nvSpPr>
          <p:cNvPr id="3" name="AutoShape 2" descr="data:image/png;base64,iVBORw0KGgoAAAANSUhEUgAAAx4AAAEQCAYAAAA+r6JnAAAgAElEQVR4nOzdf3Ab9Z0//qc67actvZKudf308wE+IR+v0ysHg2mQTY7afD6hDTIpQ8vwQzK0DHdlDHLzocNxtYlCj2lDDHLh+JSCf+QDnU7LISnJTCGD3cg5wqeRrgXHyVkQLnzB0gQa6PQqIUIPaD+96X7/cF+b3dWutCtLtuU8HzOZiaXVvn/u7vu9+36/16dpmgYiIiIiIqIG+sBSR4CIiIiIiFY+djyIiIiIiKjh2PEgIiIiIqKGY8eDiIiIiIgajh0PIiIiIiJquA8a/xj8279dqngQEREREVETif3DP3jank88iIiIiIio4T5o9+GmBx9c7HgQEREREVETmLz99pp+xyceRERERETUcOx4EBERERFRw7HjQUREREREDceOBxERERERNRw7HkRERERE1HDseBARERERUcOx40FERERERA3HjgcRERERETUcOx5ERERERNRw7HgQEREREVHDseNBREREREQNx44HERERERE1HDseRERERETUcOx4EBERERFRw7HjQUREREREDceOBxERERERNRw7HkRERERE1HDseBARERERUcOx40FERERERA3HjgcRERERETUcOx5ERERERNRw7HgQEREREVHDseNBREREREQNx44HERERERE1HDseRERERETUcOx4ENGKseY730Egm8X/0DT938WFAj4ZCi111KiBOl95xVTmC/nteU891aBY1ubM224zxa/zlVeWOkpERDX74FJHgIiay5m33Ya2733P8fs/FIv4f2+8gV899hjeeOihRYtX2/e/jzM3by77/EN+P/7Tpz61aPGg2q3q7sbZd9+N0/7iL/Dhs87SP3//1Vfxu9dfx2vf/jZOpNNLGEMiIloIdjyIqK4+5PfjQ34/2r73Pfzn3l78y1/91aKE+597exclHGqM8556Cv4rr7T97qNr1+Kja9di1V/9FX71gx9g7n/9r0WOXeN0vvIKPrp2rf73z3y+JYwNEVFjseNBRA1z+vr1WPOd7+DY3/99Q8P5ZCiED/n9+t/vvvACjlx5JX732msNDZfqo1Knw+gDp52mP9WqV+dj+tOfrst+GuWNhx5a1CeHRESNxDkeRLQg77/6Kn7m8+FnPh/+NRzG748fN33/51/6UsPjYB1K9btjx9jpaBJn3nZbWafj3RdewOwll+BnPh9mL7kE777wgvk3mzdjVXf3YkaTiIjqgB0PIqqb3ySTyP3d35k++2hbm+nvj5x9Nj7z4x+XTertfOUVtH3/+2X7tG7zkbPPxnlPPYXud989+TvLnBP/lVfaThb+yNln4/x/+ies/+Uv9e+7330XgWzWNuzznnrKFP6Zt92GM2+7TY+77Nsujp/9xS/0OK7/5S+x5jvfMe334kJBn/xuN6H5Mz/+MQLZrL6d/Fv/y1/is7/4Bc687bay39hNsjaG1f3uu/jsL36Bj5x9dtlvgflOgDXMiwsF2/zxWo5OrEPk3n/1Vcy0t+tzOU6k05hpb8f7r75q2q51eLjifqul21q2lSaXt33/+whks3p5Sjmc99RTNeelTBo3DrMCYBsXu8nlxjr8PzStrCO25jvfMX1//j/904LTRES0UBxqRUR19ZtkEkgk9L8/cNpp+v8/GQph7SOPmIZFiY+uXYsz167FxwMBx3khH2xpwQWZjGnisVufDIXwmR/8wBQfid/Hzj8fHzv/fHzikksqDtH6r1/7Gj52/vkVw/lgSws6/vVfTeF8+KyzcPa3vgUA+C9//dem+H/I74f/yitx3lNP4Yjh6dCnvvIV2/1/+Kyz8OGzzsLp69fjo2vXVhxytP6XvzSF9YHTTsPp69fj/H37TEOMPnL22Thvzx7btMmcnY+df74e1kLL0ej09etNf7/x8MO22/1bIqHnIQD8WYVycEr3BZkMZru6XD8N+8jZZ+P8ffvKOgfAyXL4s3XrTPt0nZff+IarODh5+//+X1Md+a99faaJ96dffLFp+1/9n/9Tc5qIiOqFTzyIqK6Md/YB6HeqP3L22abG6u+PH9eH0xT37NG3l3khdj7k99fU6fjI2WfbdjqsPnb++fj0Y49V/L6aD/n9juGc/a1vOcZf+cIXqu7b6szNmyvenXYK66Nr15qWGHZqKNupRzkKu2WOneYzWOcJfeC00xzT7pTuD591Fto8zJc4b88evYH+x/few9w3voGf+XymTsOHzzrLVGe85OVC/GrHDtPfn/if/9P0959dcIH+/z8Ui/M3BFBbmoiI6oUdDyKqmzNvuw3/5a//2vTZe0ePAgDW3HOP6Q750euv1+/QHvnSl/CHYlH/zmleyB+KRby2bRueX7NGn1cy/elPl909Lu7Zo39/5Etfwqcfe8zUGTA2lue+8Q388b339O+Uz3/ecf5A6Zln8K/hsGnfdnGUxtxr27aVff/Gww/r82GM4Vo7K38oFlHcs8cUnt18B3+FOTQS1vNr1pTNvVnV1QVgvsysDeVfP/64nsezl1yCXz/+uB7XepSjWOgyx05pf23bNj3dpWeeMX13+uc+p8fV2lky+mQoZMqXX/3gB3qn6I2HHsI7zz2nf7fqT092vOTlGw89hJ/5fGVDyKSsneqXOJFOm3774bPO0jti1sUW3vrpT2tOExFRPbHjQUQL8tG1a/Ux4m3f+57pbvMf33sPc3+ai3D6RRfpn//++PGy9zH8x1tvndynZV6IcZtjf//3noeAfGT1atPfxsbyGw89hBO/+IXp+09ed53tfop79uh3jp38x1tv6Y05u9W8ZLjSb5JJ/P6NN0zfGTs8P//zP8evn3gCn7r+enS+8go6X3kFFxw44OluuoT1u9dew78fPmz6TvJE+fznTZ8X9+zBy1/9qp7HJ9JpvPzVryL9sY8BqE85Nprk++9eew0vfOELps6Q3fAwO5+6/nrT38fvv9/09x/+7d/0/3/gtNPwyVDIc14u1FuplOnvs/40v8oad3k6UkuaiIjqiXM8iKgh/vjee3j5b/5Gb3QZx5R/+KyzKr5hutqQKK+s49mtjeU/vvuu6W9rR2Wx/NlnP4sT6XTFeQL1dto555j+tj4hsKpnOf6/X//aRQydFV2+Zfw/3nrLdYdDWPPlomPHKm7/nz71Kc95uVDH77/f9NLMT1xyCQDgz9at0z97/9VX9fpeS5qIiOqJTzyIqK5+f/w4inv24OBf/mXVpwNkr+2hh0ydjndfeAFz3/gGnl+zxnFoUDP6TTJpGm4GwHa1LqB87tAf33vvlJ/8/LvXXjMNvfvY+efjk6GQ6amj9akIEdFS4hMPIlqQ91991dVL2N5/9VXTpNZ6DTdxwxg2MD+kyfjU4wOWuPzu9dcXLW52ZB6CmGlvb1hY7x09asob5fOfr/jCunqX47+/8IJpZaszN2+2Dd86d+jfLXNdnHzk7LNtV3Cqxpov/xoOV+1IK5//vKe8rIfCU0+ZOqn/3TKvyDicqpY0ERHVE594ENGikEnmwPwQnEA2W3Z3+8zbbsNnf/ELBLLZhoUNAH/x2GP6fIozb7utbCLtb3burGv4XlmHBUk+reruLhsus1DW4UD+K6/EZ378Y32i8qrubrR9//u4uFAAUP9yPP6//7fp74+uXYtANquXz6rubgSy2bKVqvIDA477NMb9PMsTIuvkfCfWfFHvvx9rvvMd00panwyF9PeF2P2mWl7aqbYSmNWxv/9701MjY8fi3RdeMD0VqiVNRET1xCceRLQo5m67DcoXvqCP+//Y+eej7XvfK3v5H4CylX7qHfZH167FBQcO2G5beuaZsjkgi836hMYpn+rhjYcewpmbN5vC+9RXvuL4HpF6l+NvkkkUr7/e9Pbyj51/vmP5APOrdVUqo0pzF37lcplYa77Iu1iM7xKp9hugcl4CwB/ff9/0tzGM4p49FVe2EtanRqJgmQNTS5qIiOqJTzyIaFH87rXX8PLf/I1phaHFDts6n8Dq/VdfxStf+9oixcqZ00v0GuWFjRtdd/YaUY5HvvQl/Prxx11t+8bDD1d8aWK133oZ+uQlX2r9jduOUCXWp0bA/DA4u1XVakkTEVG9sONBRIvmN8kkDl94Id54+GG8/+qrZR2B9199FcU9e/D/NaDx/5tkEgf/8i9ReuYZ0zst/vjee3j3hRfwxsMPY/rTn14WE5bfeOghvLZtW9m7N0rPPNOQyeW/e+01TH/603jj4Yfx7gsvmDoVxvwRjSjHl7/6VcxecklZ+cj+Ss88g9lLLqna6fjje+/hneeeM8VJJue76bD8xzvv6P+XfHlt27ayfAHmF1IoPfOM6T0yXvNSytraGfhDseh6rtFvksmyuDnNgaklTURE9eLTtJNrIQ7+7d8CADY9+OCSRYiIiGgxrOruxjlPPGGaPzL3jW80fEI4EVGzm7z9dgBA7B/+wdPvOMeDiIhOKZXePfLv//IvixgTIqJTC4daERERYXksLEBEtJKx40FERKcU6xyS3x8/jjcefhgvfOELSxQjIqJTA4daERHRKeW5//bfljoKRESnJD7xICIiIiKihmPHg4iIiIiIGo4dDyIiIiIiajh2PIiIiIiIqOHY8SAiIiIiooZjx4OIiIiIiBqOHQ8iIiIiImo4djyIiIiIiKjh2PEgIiIiIqKGY8eDiIiIiIgajh0PIiIiIiJqOHY8iIiIiIio4djxICIiIiKihmPHg4iIiIiIGo4dDyIiIiIiajh2PIiIiIiIqOHY8SAiIiIiooZjx4OIiIiIiBqOHQ8iIiIiImo4djyIiIiIiKjh2PEgIiIiIqKG82mapul/+HxLGRciIiIiImoShm6EK3ziQUREREREDfdBuw+99l5oYeRJE/OdiIiIiJa7WkdJ8YkHERERERE1HDseRERERETUcOx4EBERERFRw7HjQUREREREDceOBxERERERNRw7HqeQnp4e+Hw+ZDKZum5LK4PP5+O7fDyyHieZTAY+nw89PT1LHDMiIqLlZ8V0PPL5/Cl9wU8kEnrDMZFILHV0iKiK4eFh/Zg1/gNg+7nTv1PpnLdUnWN2KImI6mNFdDyy2Sz6+/uXOhpL6sknn7T9/3KzUi/e0jAZHh5e6qhUJI1dPslaehdffDFisRhUVQUARCIRxGIxAEAwGDT9CwQCAABFUcq+u/DCC5csDSuNPMFqZsvlHLsS8pKI6s/2BYLNIpPJoLu7e6mjseSKxSKSySQCgQBKpRKSySQeeeQR+P3+pY4aETno6upCV1cX9u/fj1wuh+uvvx5dXV0AgL1795q2lXNdZ2dn2XenkqV6yWpXVxdf8EpEVAdN/cTjjDPOQCwWQywWQzAYXOroLJnnn38eAHDzzTcjFAqZPiMiIiIiWg6auuPR2tqKgYEBDAwM4NJLL13q6CyZp59+GgCwceNGfO5znzN95mR4eBhtbW3w+Xxoa2vD+Pi4q7Cy2SzC4TBaWlr03w4PD6NYLFb8nQxFAoBUKmUaoy7DforFoilePp8P4XAY2WzWVdzE5OSk/phf4rh161bk83kAQDgcNoUh4ViHH8k+JicnK+bX8PCw/uRtcHCwbLx+pSEH1mERxsnKiURCD9NoeHgYHR0dFeNup6enB4ODgwCA7u5uxzkCxWIR/f39ehl3dHTYloFsJ3FsaWlBf3+/ns9uZDIZhMNhU1kZh6sVi0W0tLSgpaXF9vfj4+Pw+Xym8nBTR2XI2fDwMDKZTNkkcbd1pFnk83lTmUpZWY9bSasciy0tLab6Yd1PR0eHPr/MuJ31GHQqB+PcCSk3Y347xU9Yw7CbL5PP59HT06PH2amu+nw+pFIpUzjGOmJ3rLjNV2P9sp5LvMzJszte+vv7kclkqp5jK51bKg3BdDp/VTrPuslLu2Gp1ngY813y2vpbt9ekRCJhOm92dHSYrgtEtDiaeqgVzUskElBVFa2trWhtbYWiKEgkEhgZGbHd/sorr0SpVEIgEEAwGEQqlcKtt96KEydOYGBgwDGcTCaDK6+8EsD8ePRVq1Zh//79GBwcxP79+ysOAZGnU4ODg1BVFX19fabvisUienp6MDMzg2AwiL6+Phw7dgyJRALJZBITExPYtGlT1bzYunUrhoaGoCgKotEoVq1ahV27dmFoaAirVq3CwMAAZmZmEAgE9DgYw0mn0/pwF/GVr3wFpVIJwWAQbW1tZfl18cUXIxKJYHR0FMFgsC6d4Ntvvx0zMzNln4fDYSSTSQSDQcRiMZw4cQKjo6OOcTe66aabAMw3SiKRCNasWQMAWL16tWm7tWvX6uktFouYmZnBhg0bMDMzg9bWVgDzHYKLLroIuVxO39exY8cwOjqKRCKBV199tepQv0Qigd7e3rKyGhwcxK5du3Dw4EH4/X6Ew2GMjo5icnKyrA48+uijAOY73YD3OirhWXmtI8tZNpvFhg0bUCqV9LI6fPiwXlbGchVyLBrl83l9OKeqqujs7ESxWERvb29ZmEeOHAEAvVyBk3ltVw7T09O44IIL9Dksc3NzSCaTyOVyOHjwoGPabrrpprLjbf/+/UilUvpT8DfffBPFYhHhcFiv88b0S12NxWLYsWMHcrmcPtcGmJ+LU698tTv39vb24vTTT696fpPhdsbjRcLL5/MYGRmpeI4VTucWL6qdZ73mZTVzc3N63TNye7wPDw/r+SLxsV4XiGiRaAYANMtHTSMWi2kAtGAwuNRR8Wwh+T4xMaEB0KLRqP5ZJBLRAGgTExOmbYPBoJ5HuVxO/3x2dlYDoCmKohUKBdO26XRa0zRNKxQKmqIomqqq+jZC8j4ej7tKq10ZRaNRDYA2NjZm+nx2dlYPt5p0Oq0B0AKBQFkc4/F42b6NJB8jkYj+meRBKBSqml8SdiwWK9u37MeONT9kW0VRyvJT8tmaDmPZVCP7kHK1xkXqkjH/QqFQWbgSz9nZWdM+JB+M+Wgnl8s51iepv5J+2WcoFCrbh/FzL3VU/pYys25vp1IdkfyUuHo5D1n3YaeW/YpAIGBbVvF4vCw9kieBQKAsPhJPa9lKObiJm8RFjidJl6IopvpVKBQ0VVXL4l3tXCl1QFEU0zFrR845xuPM6Vi1y38v+ep07h0bG7Ot23bkOLSGNzs7azr/O5WFm3OLXR205onb82y1vLQ7V1rjIdvanYe9HO9O201MTFS8LhCRs1rbrk091IpODqm67rrr9M+uuOIK03dWd911l+lOXHt7OyKRCEqlkuPckH379qFUKuGee+4pu5MtdxYPHDhQczpGR0ehKApuueUW0+ft7e0Ih8PI5XKYnJysuI8nnngCAPDtb3+7LI7hcLhs30Zyt9HusfvmzZvL8isUClXMr4Xas2cPwuGw6bMdO3ZAVdWydPj9flx22WXI5XJ1GTawfft2U/5t3rwZAPDss88CmM8jeWrS3t5u+m1XVxcURcHU1FTFMKQ+ffOb3ywrq7/7u78DADzwwAP6PlVVRTKZNA2f2LdvHwDgy1/+smmfXupoLBbDwMCAq4UYKtWR5SqbzWJmZgahUKisrMLhMFRVxejoaNmwlIMHD5qe6kiZq6pa9iTVele/kmuvvRbA/FMIo87OTlO99vv9+h375557zvX+v/71r6NUKuHxxx+vGq/LL78cAPD666+73r+oNV+t515Jc7XjBQDefvttAMDHP/5x0+ft7e3Yvn2767jbnVu8WMh5tlbBYBCJRMKUd16Od3lSYt1u06ZNDYkvETnjUKsmJ8OsjBe/TZs2VR1uZSVDEI4cOWL7yP/FF18EMH8id7pQ19ogy+fz+tAeO5I2p7gJuXhXG7JQLBaxb98+PPnkk3j77bcxPT1d9gi/mnXr1iGZTFaNU70Ui0Xkcjmoqmo7NloaJW+++aanhqAXEsbLL78MYL7c7OLS0tKCXC5XcV8yZ+Tcc88t+06GCxqHg4RCIQwNDWHfvn16o+m73/0uFEXR/65nHa1HHVkOjh49CmC+vtoJBALI5XI4evRoxeFjUuayeIUb2WwWO3fuxKFDh/Qhe7U4ceKEq+3Gx8eRTCYRCoXKjsl8Po99+/bhJz/5CQDo8w9qVa98FW7q1qWXXopUKoVAIIBIJILPfe5z+MxnPtOw492J2/Nso3k53mVYW1tbG/r6+nDxxRfjnHPO4cqPREuAHY8mNjk5iVKphFKp5Dh52W5cfC0OHToEYP7JRL1Z735a2TVO7VRr7ALzjaGrr74auVwOiqKgs7NTH/ttN9Z/uZCGTi6XW/J4yvj9VCpVcwOuWgegs7PTtO+vfe1rGBoawpNPPqkvOCDzS0S96miz1hE71e7mSwe6Gilzma9RjcwBAOYb4TKHQuZf1Fs+n8eWLVugqioeeeQR03eJRAL9/f363JS2tjZEo1GUSqWa60q98tWLgYEBnDhxAkNDQ3reAtDne1mfvDSKm/PsYvByvP/jP/4jbrjhBqRSKdMxHIlEsG3bNnZAiBYROx5NTIZSyYXdSO4wPv300546Hk4NC7mr1oiJtcaJj3ZeeuklV/tRVbXqRfHee+/VJzxaJxTW0qh02xBbKMmjYDC45O9xkMnodnnoVrW7tNPT02XbBwIBJJNJDA0NYefOnQBgGiZRrzpa7zqylKwLB1gdPnzY1X681PNsNouhoSGoqoqpqamysm5Ex0OGPu7Zs6fsXCidDmu9yGQyNXc86pWvXm3fvh3bt29HJpPBz3/+c+zYsQOpVApzc3OYm5trSJhWbs6zi8HL8e73+7F3714Ui0U8//zz+Od//meMjo7q5e92ZAARLRzneDSxRCIBRVFw8OBB7N27t+yfbOPG/v37AQDr16+3/V7uprntBHghQ2usjU0hw3LOO++8ivuRtztXmgsidyEXuorJrl27ADjnlx2vywIbVcujxXTOOecAWFjjqlJ9kqF3Up7ijjvuADA/tjuZTJYNMaxXHa1XHVkOqpWVDH+S7ZzIU0c3ZS4di76+vkUZBjQ8PIyZmRlEo9GyBmgmk9GHcdbzhkm98rVWXV1dGBgYwNzcXF07Am6OHTfnWTcW2jmr5Xj3+/3YtGkTtm/frpdRM83ZIloJ2PFoUjLMymmSoN/v1+8CWi8Q77zzjunv8fFxfflJp8f111xzDRRFwZYtW2wb0JOTk67fBWJ3Z04mt1vnDGSzWb2DVe3JzY033ggAuPvuu8smdUr8VFXV9ytkqU0ndvkly/5a8+vYsWNlv7/wwgsBmO/05vN5zxM877zzTpRKJfT395d9Vy0NVsePH/cUtlF7ezuCwSCSyaRtxzabzWLr1q0V97Fx40a9PlnL6v777wcw/0JM628AYMuWLcjlcvjmN79p+r5edbSWOrJctbe360+KrO9oSCQSyOVyCIVCVYeayKIByWSyLF+sx6w8DbA2LCcnJ3HfffctJDllstksBgcHEQgEbCdYy5PCubk5Uz3LZrO4/fbbHfdbrTFar3z1otI7JxRFMf3t9emH3NSROTDAybK1PqFyc541ssZZOmNTU1Om3ycSCU/1w8vxbvduFfGJT3zCdZhEVAf1WBprOTjVltN1WjLXSJZqlGUdZXlD/GkpxGAwqC9ZqSiKaZlGuyU+ZZlI/Glpw1gspkWjUX1ZSbvlEZ3iHQwGtVgspgWDQS2dTmuFQkHfj3wXiUQ0RVGqptNu/6qqatFoVIvFYqb4SZ5IOJJOY9jWPHCTX5qm6d9FIhEtFovpy9vKcqPG/VQL025ZS2MeGdMXCoX0fKpG4qIoihaNRrVoNKov5elUD+2WEpVljiUdsVhML0+3x6HUJ4mLsawCgYDtb6R8YViS1W6f1eqonC/s6mwtdaSW5XTT6bReT4z1xmnbWs9vxrKSMGRpVuuys5XORca8NdZj2bfEzbgUrqqqpuNG8tBNftmVkTV+sl8pa+s/TdNMaQ0Gg6Y6Zt2/pFFVVf0cFIvFqh4D1fK10nHt9vxvXN5b0ifpN6bB6Rxbbdlma5nJssTyuVG182ylvDT+XsqklvphDKPa8S5hSRyi0ahedpWWsSYiZ7X2GZq64zE7O6s3DIwNQvnMzXslloNa8l1OmpXeP2BsZGrayQvX2NiYfmKWE7a1Ee10kZqdnTV1CIwNz2rr5mvafKPE2HgMBAJ62IVCwXQxdYpbNfF43JQ+ufBJ/MbGxkz1Rd7j4NSojEQiVfNL8sbYWTHua2JiQt+HmzArXQyt5acoihYKhVx3ziYmJkzpl3cAeOl4aNp8eUWjUVN5qaqqRSIR12WWTqf1xpqxrCrFXcrAiZs6WqnjoWne60gtHQ/ju0SM/5zyqdaOh6bNnwuMeSKNMOv5o9q5yFp3IpGI7Xs8crmcqVyl8ev0noZaOx52+WfNS6mnknZVVbV4PO74PolYLOa4rTWebvO1Hh2PdDqtRSIR0/EWCATKjnunc2y1c8vs7KypzKRsnd7HUe0865SXxjgaO61e64cx3tWO93g8brpBU+u1hYhOqrXP4PvTjwFAXxnJ8NGyJm9ydbKQya+Lqdny/VTR09ODVCrVdG+qJlpMch6ORqOe3idBRETNq9a2a1OvatXV1cXGOhHREikWi3j44YcBnHwhHxERkZOm7ngQEdHiGB4exn333YfOzk79M3mxYiQS4VNBIiKqih0PIiKq6rzzzit7sWMgEMC1117bFENaiYho6TX1HI+VgvlORERERM2i1rYr3+NBREREREQNZzvUSnoxtLiY70RERES0UvGJBxERERERNZztEw/ONVhcnONBRERERM2i1lE6fOJBREREREQNx44HERERERE1HDseRERERETUcOx4EBERERFRw7HjQUREREREDceOxymkp6cHPp8PmUymrtvSyuDz+Rb1XTKLGV49whoeHobP58Pw8HCdYrUwi11eZC+bzernS5/Ph3A4vNRRqiqTycDn86Gnp2epo0ILVCwW0d/fr9e/lpYWT79fbue1euC5cXlr2o5HsVhEIpFAOBxGW1ubXtE6OjqQSCSWOnqLLpFI6HlwKqafVjZ2hGk5Kl07hiAAACAASURBVBaL2LBhA6anpxGNRhGLxTw1/OTa1dbW1sBYurOUDdCV2PhdLDfccANGR0cRiUQQi8XQ2dm54H0ut/NtIzvKjUqrtMeM/4aHh/W67vbfcimDemrajsfRo0fR29uLZDIJAAgGgwgEApiZmUFvby/6+/uXOIaL68knn7T9/3KzUu+yyYlxuV845aS3Ek9mRFbSqGiU3bt3o1QqYWRkBNu3b8fAwABGRkZc/TabzSKXywEAcrkcstlsw+K5XKzU838jVbq2ZLNZpFIpRCIRjIyMYGBgAHv37l2CWC6+5X4ti8ViiEQiAABVVRGLxXDxxRdj9erVCAaDpn+KogAAAoFA2Xcf//jHlzIZDWH7AsFmEYlEcMstt6C9vV3/LJPJoLu7G6Ojo7j++uvR1dW1hDFcHMViEclkEoFAAKVSCclkEo888gj8fv9SR42oLk6Viyk1l2effRYAsHHjRs+/3blzJwAgFAohmUxi586dpmvZYhsYGMDAwMApF3Yze+655wAAV1xxRV33u9zOt11dXQ17wXKj0jowMIBMJoPR0VG0tbWZ6rd1OGZPTw9SqRQefPDBU6LN2rRPPLq6ujAyMlJ2ou7q6kIoFAIA/PznP1+KqC26559/HgBw880362mXz4iIqDHefvttAKjpJs/U1BQURcEjjzyi/03kxYkTJwAAp59++hLHhMi9pu14VLJu3bqljsKievrppwHM33X73Oc+Z/rMyfDwsGl88fj4uKuwstkswuEwWlpa9N8ODw+jWCxW/J08LgaAVCplO4axWCya4iUTNb0OQZicnDRN9mxra8PWrVuRz+cBoGxekIRjfWQr+5icnKyYX8PDw+ju7gYADA4OmvZr3I8d69AD43jTRCKhh2k0PDyMjo6OinG309PTg8HBQQBAd3e3/nvr0AeZrChl3NHRYVsGsp3EsaWlBf39/Xo+u+UmPKdxuIlEQs8LCV8mWtrlidu0eVHtmJAhAU7HWEtLS9m8gFrL2Es8Jb+M+83n86b8kW2sx7fEq9a6Immyzkdzk275zhrXjo4O07Y+nw+pVMr0G7fDITOZDMLhsOkcYv2d0/7dyOfzmJmZQTgcht/v14cJW48d49h2a5zC4bBpey/b2nGaZ1Gt3ljPt3bHQLXzv1PYbsrBmP9u6qPddaanpwfj4+NVr2NurwmVwrK7pjmd9ytdW5zO58ZjwHh+lPyYnJysmEZrfIxq3R8A/XfWPJbytdZP+TybzZbN8ajntcyaVmNYUveNZVetjpALmgEAzfJRUwqFQhoALRaLLXVUXFloviuKoqmqavpbUZSy7YLBoAZAUxRFA6AFAgH9M2t+yefpdFr/LJ1O6/uORqNaLBbTtwsGgxXjmMvltFgspgHQVFXVYrGY/i+Xy2mFQkELBAL6vmKxmBaJRPS4TkxMuMqLaDSqp1HiKPuV9KmqqoVCIT18YzjG9FrzKxgM2uZXOp3WIpGIKe7yz7gfO9a8k20lzta6IXVbwolGo7ZxtxOPx/X9RyIRPY7xeFyPizW9Eg9FUbRcLqfvq1AoaKqqmvYleaAoilYoFKqWlZfw7OqjlLWxbGRf1m29hOVE6q/xOHFzTORyOb1MrSYmJvQ8FG7L2Mt5Q8IxlpcxHE3TtNnZWT0c6zbWPPKSn7lczrSd9ZirNd2S78awjdvGYjG9jhqPSTfHidM5xFiGTvt3Y2xsTAOgH3vy99jYmGm7dDptymdVVbVgMKiHazzWatnWeO6xq99u6o3UeckrY34Zj4FK53+7sN2Wg6bVdi4x1jPJo2p1w+01QdM0T9c0p/N+pWuL0/lc0iq/k/w2pjMajVYsd7vzrdv9OZHztfVaLvlhrfuqqurtGGt9ree1zJpW63Ek5xhJq9153IndcWbHLr+bgZdrkOl39djJclIoFGwbHsvZQvJdLgzGA19OENYD3HjCNR54s7OzZRcm64FQKBT0Do61USknLjnoq6XV7iCUk5L15CONIWPHyokc5IFAoCyO8Xi8bN9Gdg1AyYNQKFQ1vyRsu4ZHLR0PRVHK8lPy2ZoOY9lUI/uwOzakHkajUVP+SUPDGK7Ec3Z21rQPyQdjPjqpJTy7i4M1DlL/7RqrbsJyYr1AezkmnPJL4iqfeyljt+cN+a1dXs3OzuplJRdm6zbSADSWaS1lZ63PhULB1Hj1mu5YLGYKWxrvdseTW9JJsitTKStjOrzuX0heSxhOnVNjPbfmn/UGWy3bVup4uK031dJo7bDanf+tYXstB7f1Uc7doVDINg5uOx5urglermmVzvuVri1O53O5nlnTaewMSfzddDy87M+J7MOuY6soiqnuSztOwqtUX+t1LbO7thi3M95ssx4PTtjxcPhdPXaynFjvxjSDheS7teGiafaNaE2rXLmtnRXrttL4sOtcyEnXbWPTrmycntLYxc2J2+3cxq1Sfkk9k7Dq3fGwC1NVVcfOhcSn2snfzcnaStImFwFpJDmVt9tOkNvwNK08X+waH5XS6CUsJ9YLtJdjQra13hm05pWXMnZ73nAK2y6+TvkgF1y5iHutK9XuEtYr3XKX0noDxS2nJw9Oaaml4yH7sea1XQOuUsNFykzis9Btneq3m7vZdpyOQzcdD6/l4LY+erkxYsfLNcHLNa3SfmvpeEhc7BrI1nJ10/Hwsj8n0pkwln8kEtFUVdU7adYbeVL+tXY8rNxcWyodR043SJyw42GvqVe1skokEkgmk1AUBbFYbKmjsygSiQRUVTVNst+0aRMURUEikXC9tOOaNWsAAEeOHMGmTZvKvn/xxRcBAAcOHMDrr79uuw+vY/uNvyuVSggGg7bfS9qc4iZkcmalbYD5cZ/79u3Dk08+ibfffhvT09MolUqe4rxu3Tokk8mqcaqXYrGIXC4HVVVtxzjLJNc333wTra2tDYmDhPHyyy8DmC83u7i0tLToy4TWIzw7Bw8eBFDbakJew3Li5ZiQeCaTSWzfvh3A/LFbKpVw7733AmhcGR84cAAAcPnllztuc/ToUQDO8+MCgQByuRyOHj3qatUViev09DQA4Nprr3Xctp7p7uzsRCqVch1PKxn/fe6555Z919raCkVRMDMz43m/Rvv27QMAfPnLXzZ9fvPNN2NmZgb79u3DLbfcUnU/cl50Ex8v2wo39UZks1ns3LkThw4dQrFYXHAe1bscpA6dc845UBQFo6OjyOfzuOqqq3DuuefWZSUh4zXhM5/5TF2uabWSvLFbJe2cc84BABw6dGhR9ydzmWReFDB/zQ6FQrjuuuswNDSEffv2IRwO6wsDrV+/3nUcvajlfG8kk/qpNium45HJZNDb2wsAePzxx5d0WcLFMjk5iVKphFKp5DipcXJysi4nNjmpjI6OLnhfVm+++WbF7+0uPnbcNHaz2Syuvvpq5HI5KIqCzs5OhMNhrFmzRp+sthxJwzCXyy15PI8cOQJgfpKo8SKymORCuJRLRns5Jvx+PyKRCEZHR5HNZtHe3q6/b0c6JY0qYzc3BJw6TkIaVV5V2y+wvOp2tbySjs1CPProowCA3t5e/Zpl/d5Nx6PR3N5I2rp1K4aGhgDMd1D9fj9isRj2799fc141qhz8fj+effZZXH311abzl6IouPPOO+u2pG+9rmm1qnQtrKVtVK/9XXbZZZiZmdE7lrlcDpdffjna29uhqiqefPJJhMNh7N+/H4qinBLtuFPRiuh4ZLNZXHnllQCAeDy+KHeglwNZuUpO9kZy1+npp5/2lB+rVq2y/VzuNKbT6bqvM33GGWdU/P6ll15ytR9VVat2Pu69917kcjnEYrGyi0wtjR6n/Ko3yaNgMLjka6yvXr0aAGzzcLEoiuL5KVW9eT0mrrjiCoyOjmJ8fBzbtm1DMplEKBTS99OoMnbzdETK1Mnhw4drCrvafoHGpLvWl25Vyyt5glMrWc1KbnrY7V9Wt3L7VEtePlbvbd2En81mMTQ0BFVVMTU1VfabWjsejSyH9vZ2zM3NIZ/PY3p6GgcOHMDo6CgGBwexevXqsncseLVq1aq6XdNqVelaWMsqfvXan6y6+dxzz+H111+Hoij6uTMUCmFoaAiPPPIIpqencdlll3mOJzWHpl9ON5vNYsOGDSiVSojH4ws+aTSTRCIBRVFw8OBB7N27t+yfbOPG/v37ATg/2pQ7D404Ycqjc6eLiZzYzjvvvIr7CQQCAFBxeT+5a7vQBvOuXbsAeHsUvJBlW6vl0WKSR+u1NkbrQRptS/m2Z6/HxKZNm6CqKhKJhO1wm0aVscTzpz/9qeM21cpUnjDJdm7J9nK82KlXuovFIlKp1ILulFYqUxkSKueZWki533vvvbbnbHnTsWxXiZzn3DTQvGwr3NQb6Vj09fXVdYhno8sBmK934XAYIyMjiMfjANw9oXNivCbU65pWK8kbu/OjPGG88MILF31/F110kb6fqakpU3tNOiW7d+9GqVTChg0bXMePmktTdzxO5U6HDLNySrPf70coFEKpVCpriL/zzjumv8fHx5FKpRAMBh0v2Ndccw0URcGWLVtsTz6Tk5Ou3wUyNzdX9lkkEkGpVLJdQ146WNWe3Nx4440AgLvvvrtsrW2Jn6qq+n5FsVisWHfs8mtmZsY2v44dO1b2ezkhG+/+5fN5z/X1zjvvRKlUQn9/f9l31dJgdfz4cU9hG7W3tyMYDCKZTNp2bLPZLLZu3Vrz/t246qqrAECfHyEymUzFRm491XJMyDHZ398PRVHKyqyeZSw2btyoj2u3xlPKqr29HYFAAMlk0nbt/lwuh1Ao5Hlom+x3ZmamrK4Y01NLuo3HeLFYxLe+9S19X1Zuhw1JXm3ZsqXsHHL//fcDmJ+LUSsZZuU0N+m6664zbSesccnn87j77rsBAJs3b65520rc1Bt5omXtsE5OTuK+++6z3a/d+d8p7HqXQyaTqXidcvsE2801oR7XNCO7a4sTuRZan+IXi0U88MADAE7WtcXcn8zzmJqawszMjOmN6zI39bvf/S4A9zf1FnItoyVSjxnqS0GWpFMUpeZVjJaLWvLdzQpOsjKIrOBhXG9c3uFhXOPduGKF3SoLsnoF/rQqhKzlbX1Phpt4y5rkwWBQS6fTdXuPh3Gtcbv3eEieSDjW9dPtVphyk1+adnLlH1lXXFbpkVVYjPupFqbd6hbGPDKmLxQKlb0TwYnERdbGj0aj+gofTvXQbmUO4zsfAoGAvo662/e6eA3Pbnln47rs1rKx5qGXsJxUeteA22PCWBfsVtbxUsZezhvGdyLU8z0eVtXqiuSR9T0etaTbeAwb66Jx+UxJt7x7QNLlNq+qvT/Cy6pWblf4krTkcjk9P4313HheMtahWrat9h6PavXGuMSo9b0hkmd274Kwnv/r9R4PK2s65W9jHfPy/iEv14Ra3uPhtKqR07Wl0spOy+09HsL4/iWnOFtXA7Orr/W6ltWyqpWbto6xbkmeOZXvqbaqVdN2PIwvI5ITrN0/t+stL6Va8t26bKQd44GpaScr99jYmOlFRaFQqCyfnA4EWb/d+KI2aXi6eQlboVDQD0b5rYRdKBRML+Vyils18XjclD456CV+Y2NjpouFvA/A6YQUiUSq5pfkjfHCZNzXxMSEqaFcLcxKJyBr+SmKooVCIdeds4mJCVP65aLhtXFeKBRMFx/J60gk4qrMFnJxkPCtdSkej9e0nG6tHQ9N835MOL0vw8hNGXs9b6TTab3RaGxMGuORy+VMaZFtrOcZr/lp3a8cR9Y66yXdxrrnFE9Nmy8340v13LxvyJpXcg6x8tLxkJse1RppUqfHxsZMDWVj/tnFp5Ztq3U87PLCWm9yuZzpe2tnotoxOzs76zpsp3JwWx8LhYI2NjZmOk9XqjtWXq8Jbq9p1c77TteWSh0PTSu/FgYCgbJjzm3Hw+3+qnF6J0il75zOK/W4ljWq4yFxMP5z+t2p1vHw/enHAKCvjGT4aNkaHh52NRm4EZOh662Z8v1U0tPTg1Qq1RR1iE6ScisUCku66hU1xql0vsxkMuju7nY18d7LtlQbXhOITqr1XNy0czwGBgagzT+xqfiPJweiU0cmk9HnK7HTQUREtLysiOV0iejU4/P5TEtJyxLSp9ILRImIiJoJOx5E1JRCoRBmZmb0pV4VRUEoFMKWLVv44ikiIqJlqGnneKwkzHciIiIiahan3BwPIiIiIiJqHrZDraQXQ4uL+U5EREREKxWfeBARERERUcPZPvHgXIPFxTkeRERERNQsah2lwyceRERERETUcOx4EBERERFRw7HjQUREREREDceOBxERERERNRw7HkRERERE1HDseFBNenp6+N4RAMPDw/D5fMhkMjXvI5PJwOfzoaenp44xIy9YBsvH5OQk2tra4PP54PP5MD4+vtRRIiKiOmnajkexWEQikUA4HDZdpNra2rB161YUi8WljmLDSeO/UqOXjSlaCaSDNzw8vNRRoQbKZDL44he/CACIxWKIRqNVf1MsFtHf3192HQiHw0gkEqZ9y/fGfx0dHejv73c8j7o5zxrl8/my+HR0dGDr1q3I5/Oe9tHS0qKnx5gWL+TYsf7r6ekp22elbSvFX7ZzK5PJIBwO6+mTMMbHx0+JazfRKU0zAKBZPlq20um0Hl9VVbVgMKgFg0H9M0VRtFwut9TRdKXWfJf0ptPpivsOBoMLiV7FsJdCLBarmu7lGBenPJO63IhyajZO+SD5HIvFGhIuy8CdRudRKBTSALg+d8/OzmqKoujnfLkOyGfG403K2Lid8ZoBQItEImVhuDnPing8bgrbLox4PF5xH4VCQVMURVMURYvH49rExIQWCARqrv9y7Bivk6qq2qbZblsJu1L8vVzDotGo6TptDUNRFG12dtZzOolocdXadm3aJx4AEIlEMDs7i7m5Oezduxd79+5FLpeDqqoolUp47LHHljqKRFQHAwMD0DQNAwMDSx0VaqCpqSkEAgG0tra62n5wcBClUgmRSARvvfWWfh146623kE6nEQwGy37T2dmpb7d3715omoZ4PA5FUTA6Oor+/v6a4p7NZtHb24tSqYRYLIZCoaCHUSgUEIvFAACvv/56xf3s3r0bpVIJ9957L8LhMDZt2oRkMgkA2LFjR01xA4C+vj49PnNzc0in03qarU9zjNsePHjQFP/e3t6an76Mj49jaGgIiqIgHo/rZXbw4EHkcjmEQiGUSiX89re/rTmdRLS8NW3Ho6urCyMjI2hvbzd93trair6+PgDAoUOHliJqRERUg1KpBL/f72rbYrGIVCoFABgZGSn7vqurC3v37nW1r3A4jGeffdaxIe7G4OAggPkhYgMDA6Z0+P1+DAwMYHZ2FqtWraq4nxMnTgAAzj33XP0z6Yi99dZbnuPlpKurC3feeScA4Kc//WnFbSX+8XgcANDf3+95SFSxWMSWLVsAAHv27EE4HDZ939raikQioYdBRCtT03Y8Kjl27BgA4MILL1zimCw/xvHKw8PD+jhkpzHExWLRtF1LS0vFi87k5KQehoxttu7XGIdEIqHv2y4869jfnp4e/QLf3d1t2gaYH6Pc0dFRNobbaSzz8PAwJicn9d+0tLRg69attmlLJBKmfYfDYRw+fNhVvvt8Pr2RZIybdc5CNptFOBw2hWGX17KdcQz48PCwq8aAcSK1jLU2hmccx23cVsadG+PtNr+FdfuOjg6Mj49jYmJCrwOpVMq0P6mrlfJL8kHqpzQcrfXRa15VYt23zC8z5p+1znR0dGByctKxPGotf2u6gfK5D7KNU/lWqguynVP5VFMtH5z2X2l+mjTQ66W9vV3vwDz88MOefpvNZpFKpaAoSsWncu3t7bjlllsq7ks6Jk888YT+meSxtbG+UOeddx4A9zfpwuEwIpEISqUSdu/e7SkseZITCoXQ1dVVMYxK3xNRk6vHeK3lIpfL6WNUFUXRCoXCUkfJlVrzvZY5HvIbGYccCARMY5AnJiZMv5ext8Zx0TCM9zUaGxvTxwfHYjEtFovpY4mNY5NlH9axw8bvgsGgFovFtGg0qu8jnU5r8Xhc3yYSiejhyLjjUCik/9b6e2McjPVE4mwcGx6NRk1pM45LthtHXm38tzUv5F86nTaNPTfmtWwfCARM+0qn0/oY8Gg0qsViMVO+VWMNT9Iu4RmPHdlWVVVTeiUv3ea3sS5J/TBum0wmTePLjXlkPK6N+5yYmDCNU4/FYvocAckHyRvJp1gspsfDmFde53hIfTCWgXUcfiQScUyvsX55LX836S4UCvrvZRuJj135VqsLxjKwK59K3OSD0/6rzYeQeLuZ++CmjAuFQtm5zc15Vs59dnNEvDKWneRvIBDQVFWt6ZpWaX6U1GP5zs1cKql/xnx0cw2TOlqtTImoOdTadl0RHQ85WcqFMhKJNE2nQ9OWpuMRDAZNDQa5cIZCIf0zyddgMGjKz0KhoDeyhFzUjb+3hinhGTs/xovQ7Oys4z6kkW6Ml9vJ5dKYUFW1LG2qqpr2I3FQFKUsbaqqlk16lEZVPSaXK4qijY2NmeItDRAJVyae2jVCJE3VLuzG8KzbSuNAGh7GRRxCoZCrSb+V8tuuYRaNRvX8c2oYWhtExgm41jKZnZ2t2gCU+ivp8dLxkG0DgUBZGcTjcW1sbExvnFnrsvHYsYbtpfyrpVvqmnUbCUu281IXNM375HIv+VDL/uPxuF4/VVXVIpGIFo/Hbeup2zK25rmb82y9Fz/I5XKmjn40Gi3rLLrNJ6e4GTuwkl9u0pHL5crOkW6uYV4m6RPR8ldr23VFDLVavXo1gsEgAoEASqUS8vk8jh49utTRWtbuuusu0wROefw/NTWlfyYTGUdGRsrGK1vHYcuwgKGhobKwrrrqKgDA9PS06XPrOF+ZUNjS0lK2j4GBgZofv/v9fgSDQeRyubLv+vr6TPttb29HMBhEqVRCNpsFcDJt99xzT9mcojVr1tQUJzudnZ2mYRh+v1+fr/Tcc88BAPbt24dSqYR77rmnrAxkIu2BAwdch2cduiFjsHft2lW270Qi4WrSr11+S13atm1b2fbbt2/3XLaSD5FIpKxMjENmnFx77bUAgDfffNNTuMDJ+vDtb3+7rAzC4TBuueUW/OhHPwJwMj+F3+/HHXfcAQBli194Kf9K6c7n80ilUrbbdHV1QVEU03EuYbutC17Ukg9ehMNhTExMQFVV5HI5jI6Oore3F6qq6kPXvGprawOAJZvgLEPkACAUCgFAWXkBwCc+8QlP+92xYwd6enrQ09ODlpYWfdnieDzuejI/cHK+SalU8hQ+EREAfHCpI1AP4XBYv2jm83mEQiF0d3djYmICmzZtWuLYNRe5mBSLReRyOQSDQVcXpYMHDwKA7bhfmXNTbTWXc845R5/cmc/ncdVVV+Hcc8/13CidnJzE008/jXw+j7m5OdsOhxvS8JC01Xt8tRcynv3FF18EMN+5cMpPt+8KsCMN1ZmZGde/qZbf+Xxer0tuJw5XI52ryy+/vOq22WwWO3fuxKFDh1AsFj2lzY40AiudWyQMa8MfmK/ngLfFL6T83aT75ZdfBjCf73bvPWlpaXF1TNRSF6zqnQ92Nm3ahE2bNiGfz2N6ehoHDhxAIpFAKpXC9PQ0ZmZmPDWs5+bmAAAf//jHFxSvWn39619HKpVCOp1GV1cXWlpaMDo6ip6eHtNk+XXr1nnaby6X08tdURSEQiFs3rzZ8/lVzi+Konj6HRERsEI6Hkatra2444470Nvbi7vvvpsdjxp5fWIkDQyZ+F0Lv9+PZ599FldffTVSqZQ+GVtRFNx5551Vl1ItFou44YYb9N/JU7C+vj7s2LGj5g7IQhuq9SSNtNHR0SWOifv8ruWpQjVuO1dbt27Vn8IFAgH4/X7EYjHs379fj7dXbupRpW3sGuFuuUn3kSNHAMB0DC2VRuWDndbWVrS2tiIcDmPbtm3o6enBzMwMdu/e7XoZZrnh4jV+MiFcbrLUKp/PI5lMIhAI6B0CeXonnQ95UiQTw92S1bYWSjq2nZ2dnn4nT2iOHz++4DgQUfNaEUOtrM466ywAy6vB2AjV7uLVsiSkOOOMMzxtr6oqAECbnzdk+8/NRa+9vV2/ax6Px/UVVAYHB6uuHb97926kUimEQiF9Df1EIoGBgQF9+EQtJG3LgZR5Op12zGe3S4hW4uZuptv89lqX3HBzBzubzWJoaEgfhnPw4EHs3bsXAwMDuPTSS2sO2019qLRNLcN/hJt0r169GsB8Q7PS8ejWQu5sNyofqjEO5XK78hwwP5QNODnEya3169cDQM3vtxDSSbc+GRwZGUEkEsHMzAx6e3uhKAouuuiiBYVVq6effhrAySG0bm3YsAEA8OSTT9Y9TkTUPFZkx+NUIXfknNZglztLtSwrLA0c67wMJ4FAAED9GhNy53JkZERf173aUK2f/OQnAIDNmzfXbUgPcHLMdyMbSm5Jmb/00ksN2b8scXrZZZdV3dZtfre2tkJRFKRSqQUvYSuq1X0A+t3+vr4+T0NtqpG6bl0W124buzojTxNrOS7dpFuGMHlpcNvxUhecNCofAOjLcTuR4WluhyQZ51Zs3rzZU1za29v1F9faDW8T2WwW4+PjruJiNTIyos/jUlW1ruc4tzKZDEZHR6EoCq655hpPv924cSMAIJlMVrwplkgkFnTTjIiWtxXZ8fj5z38O4ORFb6WSE/no6GjZhb1YLOKuu+4C4G4cvB15i6zxvRbyng3rEA65UN988822F83h4eGqF5NMJlPxomx98Zb1kb00Lq2Ncrv4eiF39gYHB01pSyQSuO+++zzvbyFzMK655hooioItW7bYNuYmJyddNWyA8sZNPp/H3XffDcBdw8tLfkciEQDAt771rbL9WOuGjLGvZOPGjfp8IGs+ZLNZbN26Vb/zb22AT05O1lRu4sYbbwQA3H333WV5KPkv21iHHhaLRTzwwAMAgOuuu85zndCohwAAIABJREFU2G7SLQskJJNJ24a5bGeNl1GluuCmfESj8kH09vaWvXsGmD+XyIR2u7eXWyUSCaxduxalUgnRaLSmhSx++MMfAphPq/U9MXLevOCCCyq+f0Tmuc3MzNiWnRxzMzMzNb9hvRYS/+7ubgDA448/7rnj09raqr/9/MorryxLXz6fRzgcRm9vb30iTUTLUz2WxloKoVBIGxsbK1vO0rj8Z7OsF76QfJflJGUZYVknX5ZitC4rWmlJQ2s8Zmdnbd9zIcu5WuNsfE+A8d0BxvdwVIqDcdlaeTeC3bsHjMs5RqNRLRqNaqFQSF8KFzj5fhKn+FZaNtIaP+PSn3bvWHDKT6eykvcUSB5VWh7TLp7GJURDoZBe5tb3SDgxHiN272cx1plKcfOS38Y8DAQCtu9o0bSTdUjeDRIMBrV0Ol0xH4z1zfg+C+NytNb3U1jLzesSpcZ3U9TrPR5ey98p3VI2xnf1yHsxrO978VIXKpWP27yqlA+a5m05XWP9M9ZB4/uBjPlmXDpY0ml9L5E1Pppmfu+Q8Xfyz/gb47Hp9O6jatclp+NbVVV9+W9Jo5v3hnhZ6te4zLjE3Zifdssua9rJa4dd/gSDQdNvpD4Yw7GGYV0GmoiWn1rbrk3b8TCezOWCIBcztyfk5WKh+Z5Op7VQKGRa9z0YDJa9DFDTvHU8NG3+4m7Ma2ngO72TYmJiQm8EGeMSj8f1joNTHAqFgjY2NmYKz+m9LBMTE6aXnMnF33hRlnqQy+XK4uul4yFxM14wA4GANjEx4fmdIrFYzNSZi8fjnhuemnbynQ3GMpcGZrV3bRg7eMZ9SMPQblunxqDb/Na0+Tw0vkhR4mysG3b5PDs765gPUvet9UUaLrlczvS9tSNTa8dD0+YbiMa0S/4Z89+6jdQbt3lca7olL42NfGOZy3Ze6kKl8vGaV3b5oGne3+MhLx60vow0FAo53tiw/gsEAlokEnE8hq0dB+s/a3xzuZzphouEEY1GXb0HR+JqLF8pD+Nx4rbzUUvHwy6NleJfKX8q1V/rNcvuZiIRLU+1tl19f/oxAMDn8wHze8FyZ1wi0zisIxgM4qabblrSpU+9aqZ8p+aXyWTQ3d2NYDBYl4no1LxYF4iIqBa1tl2bdjnd9vb2ui/HSEREREREjbEiJ5cTEREREdHywo4HERERERE1XNPO8VhJmO9ERERE1CxqbbvyiQcRERERETWc7eRy6cXQ4mK+ExEREdFKxSceRERERETUcLZPPDjXYHFxjgcRERERNYtaR+nwiQcRERERETUcOx5ERERERNRw7HgQEREREVHDseNBREREREQNx44HERERERE1HDseVJOenh6+dwTA8PAwfD4fMplMzfvIZDLw+Xzo6empY8yWT3hEREREwArsePT3958yjSpp/Fdq9J4qeUFUK5/Px040Tnaih4eHlzoqFTVLPBcT84SImsWK6nj09/djdHR0qaNBDVaPpwxLgU+JVqZm69w3W3xpeWC9IaJ6WDEdj/HxcYyOjiIQCCx1VIioiWiaxpd3AhgYGICmaRgYGFjqqFTULPFcTMwTImoWK6LjkUgkcOuttyISieDBBx9c6ugQEREREZFF03c8EokEent7EQgEsG3btqWOzrJnnBcyPDyMtrY2+Hw+tLW1IZFIlG1fLBZN27W0tKC/vx/FYtF2/5OTk3oYPp8PHR0dZfs1xiGRSOj7tgtPHu+Pj4+jWCyip6cHg4ODAIDu7m7TNsD8MKyOjg79c6c4GMdET05O6r9paWnB1q1bbdOWSCRM+w6Hwzh8+LCrfPf5fEilUvr/5Z91THY2m0U4HDaFYZfXsl1LS4tefsPDw47l4sRNeE5DLGSSujEN1vol8evp6UE2mwUw/3RSyrejo0P/XDSyDO1Y53i43a+kHwBSqZQpvsZhgNb0hMPhsmGC8p3U/5aWFj3PrcdUtfK2bt/W1oatW7di586dFePrNE8gn8+jv79fL0unc4AxDcbt7cq42nFeiV08vYTtJJ/Po6enR/+tMa35fN7VPiTfJycny86v4+PjjunIZDK2c/as55yOjg5MTk7q30sddDqfSH5Yz9926am13hAReaIZANAsHy1rs7OzGgAtEAhohUJB0zRNS6fTGgAtGAwucezcqzXfg8GgBkBLp9MV923MC/mNoih63slnALSJiQnT7wOBgL59MBg0bWuN89jYmAZAU1VVi8ViWiwW01RV1QBosVisLA6yb+O+5LtgMKjFYjEtGo3q+0in01o8Hte3iUQiejjxeFzTNE0LhUL6b62/N8YhFouZ8kFVVS0YDOp/R6NRU9qi0ageT8kH2bZaGUh4xnjIv3Q6rddZ2Z/ktWwfCARM+0qn05qiKJqiKFo0GtVisZgp36rxGp7TfmU/dmUr+7buNxKJ6P831i05fhtZhk6sddntfnO5nL6tsc7HYjEtl8vpabHWZ9mPsc5IHIzHhOS5lK+UdSwW07ezlovUU2PdkG0HBwcrxle+M+bx7OysHl853iRNiqLo6TSmwVj2xjI2blvtOK/ELp5ewnaSTqf1Oir5YkyrsY46sav/xnOmXf21ngcl/XKsSFkZ88haB2Vb4/4LhYK+vaRJtrOmZyH1hohOTbW2XZu24yEXRGOnQ9PY8bDbt13HIxgMmi4a0mkIhUL6Z3KxCQaDpjwuFAr6RUlIvht/bw1TwjNenKXDoGknO5J2+5BGujFe1RooxvjKRdOaNlVVTfuROCiKUpY2VVW12dlZ077lQu4mLpJuK2NHYGxszBRvaThIuIVCQVMURVNVtawhJGky5qkdL+FpWm0dj0AgYKpfUl+seSj5Z4yHnYWWYSVOHQ+3+3XKH9mPNW3GMrTGIRAIuK7XkqeSz1Ie1nOipmlaPB7X41EtvsbylDCs9T4ej+sNWmsaotFoWUfSmA9uj3MnlToe1cKuhTTKqx1Xmnay/odCIVP9N9YdiZ+kQ9JijPfExIRtHhnPvcb9VzoWrWUn20rZLbTeENGpqda2a1MOtcrn89iwYQMA4NFHH4Xf71/iGDWfu+66C62trfrft9xyCwBgampK/2zHjh0AgJGREVMe+/3+sjx/4oknAABDQ0NlYV111VUAgOnpadPne/bsQTgc1v/+7W9/CwBoaWkp28fAwAC6urpcpKyc3+9HMBhELpcr+66vr8+03/b2dgSDQZRKJX2IhqTtnnvuQXt7u+n3a9asqSlOdjo7O/VykHj39fUBAJ577jkAwL59+1AqlXDPPfeUlUEwGAQAHDhwoG7h1erBBx801a9rr70WAPDDH/7QlIdXXHEFAODEiRMV97fQMqzFQve7Y8cOqKpqymNJy2WXXYZcLlc25OXgwYOu67nk6ZtvvgngZD399re/XVY3wuFwWTyqyWazmJmZQSgUKqv34XAYqqpidHS0bGjU9u3bTeFv3rwZAPDss88CaNxx7ibsWlx++eUAgNdff931bzZv3myq/+3t7QiFQiiVSnj++edN28ZiMQwMDJji/aMf/QgAsGXLFtO2fr8fd9xxBwDgsccecww/n88jlUohEomUlV1XVxcURdHP9fWuN0RElXxwqSNQizfffBOlUgmqqurj/YVcBKenp9HT04MLL7wQ27dvX4poNqVSqQRgPh9zuRyCwaDpAurk4MGDAIDdu3eXfXfs2DEA1S/c55xzDhRFwejoKPL5PK666iqce+65nhsik5OTePrpp5HP5zE3N2fbWHVDGkiSNmMnabFJw/zFF18EMN+5cMpPt+PR3YTXaKeffrrt5/Uuw3qrtl85flRVtX23wttvvw1g/lzm5vjKZrPYuXMnDh06hGKxiJmZmbJtpCG5adMmN0mo6ujRowCAdevW2X4fCASQy+Vw9OhRV8eopLlex7kXEnY1+Xwe+/btw09+8hMA0Odl1cO6deuQTCZx5MiRqmUk5WvtNADz+QcAhw4dcvz9yy+/DGA+PXb1r6WlRT+m6l1viIgqacqOh8jlco4NklKpVNeLxqlGGh1uyYXS2hH0wu/349lnn8XVV1+NVCqll5+iKLjzzjurLhVZLBZxww036L8LBoMIBALo6+vDjh07am682jXyloo0Nlbq+2oaVYaLTY6fXC63oGMCALZu3ao/SQwEAvD7/YjFYti/f7/pHFfvvKl2o0Aa0l4t9DhvlEQigf7+fv2mVltbG6LRKEql0qIfb5XK0q4zYnXkyBEAMOVvLWEREdVbU3Y8urq6HNfdz2Qy6O7uRjAYxN69exc5Zour2p3Shaw4csYZZ3jaXlVV5HK5Bb8Pob29HXNzc8jn85iensaBAwcwOjqKwcFBrF69uuJTh927dyOVSiEUCuGRRx4xDRvYv39/zRdYSdtyIGWeTqcbeod4qTSqDBebHD8LPQ9ls1kMDQ1BVVVMTU2VHfPGRmW96+nq1asrfu92RTc7CznOG0U6HdZjK5PJ1LXjsWrVqqrbVCpLN8P8pOxkGFetYRER1VtTzvGgeXLn66c//ant98ePHwcAXHjhhZ73LQ0c67wMJ/LixoWMqbeGHw6HMTIygng8DqD6HVgZHrF58+a6zvtpa2sDUL+0LYSU+UsvvbSo4bqtBwvVqDJcbK2trVAUZcH5Jh2Lvr6+qjca5Bg0Lre6EDKkx6mDIU8CZbta1HKcN0Imk0GpVEIwGGxYh37Xrl0AgPXr11fdttL5VJ6mVTqvVys7u7DqVW+IiCphx6OJbdy4EcD8sBu7dfLvuusuACcnR3olkyGN7y6Q9fetj+9lEufNN99suw6/rFVfSSaTKVvr3sh6p1A6VkIaZtZGuV18vZDJ8YODg6a0JRIJ3HfffZ73t5A5GNdccw0URcGWLVtsGyWTk5MV87AWgUAApVLJVH6ZTAa33357XcMBGleGjTY3N1f22Z133olSqYT+/v6y74rFoqu7+nLn2tqAnJycLKt7N954IwDg7rvvLjsGrfXCLr5W7e3tCAQCSCaTZcduIpFALpdDKBTy3EH0epwvBnlCNTc3Z8q7bDZbUz1/5513TH+Pj49jZmYGwWDQ1VApKUu7OYwPPPAAAOC6665z/L0shJBMJm3fz5TNZvXzer3rDRFRJU051Irmtba2Ih6Po7e3Fxs2bEA4HMaaNWtw4sQJjI6OolQqIRKJ1HwHb8uWLZiamsLQ0BCSySTa2tr0O7jWx/NdXV2IRCIYHR3F2rVr9bgcO3YMU1NTyOVySKfTVcO89dZb8d3vfhehUAirVq3CsWPHMDo6CkVRcM011wCYb3wPDg6iv79fn2ydy+WwZcsWjI6O4tZbb9VXO3OKrxfXXHMNHn30UaRSKaxduxadnZ36hOdAIOB6DshNN92EVCqFyy67DH19fTh27BjWrFmDiy++2HVc/H4/RkZG0NvbiwsuuAChUAjr1q3DiRMnMDU1hZmZGcRisZrS6eSOO+5Ab2+vPoRRJjfLndJ6uuWWWxpSho0k9b6npweXXnop9u/fj7vuugtf+9rXsGvXLoyOjmJqakqv04cPH8bU1BRKpZJto9Bo48aNUFUVyWQSMzMzaGtrc6x7mzZt0uNy0UUX6eHt2rXLVC+c4mvn0UcfxYYNG9Dd3Y1IJII1a9bg8OHDSCaTUBTFdhU7N9wc54uptbUVoVAIyWRSP8YXUs+/+MUv6vNxpLwURXF9bBrLsq2tDX19fThx4gSSySRyuRyi0WjVDkwsFsP09DR6e3vxwAMP6KugydwgWQVvofVmJQ75JKIGqseavMvJqfQeD5FOp7VQKGR6oV0wGCx7GaCmVX73h108ZmdnTS/ACoVCps+sJiYm9LXzjXGJx+P6GvFOcSgUCtrY2JgpPEVRtEgkUra+/MTEhP7OCXnpleSF8YVckUhEy+VyZfG1exdApTwqFAr6OyfwpzXvJyYmPL9TJBaLmV5MF4/HK9ZZp3jOzs5qkUjEVOaBQMDVS71qCc/4AkRrvO3eHWDND6d8sttHo8rQibXe16NuGN+dMDY2ZkqPoihaKBQyHZ+VzgG5XM50TAWDQS2dTjvmaTweN4UnL32TeuEUX6d053I5U11zOiad0mCtb16OczuV3uNRLexKCoWC6QWPleq5E+PLTY1lIOfNaumwspalnHec0mndl6RJjl1JVyQSsX03Sy31hohOTbW2XX1/+jEAwOfzSWekSndl+WrGyeUrId+JiE51PT09SKVSi774g1z33EwmJyKqh1rbrituqFWlFa+IiIhWGllgZCnmxxARebHiOh5EREQrXTgcxrp165Z8fgwRkRfseBARETUhWfUqFAphy5YtTb0ENRGdGlbcHI9mxHwnIiIiomZRa9uV7/EgIiIiIqKGsx1qJb0YWlzMdyIiIiJaqfjEg4iIiIiIGs72iQfnGiwuzvEgIiIiomZR6ygdPvEgIiIiIqKGY8eDiIiIiIgajh0PIiIiIiJqOHY8iIiIiIio4djxICIiIiKihmPHg6jJZDIZ+Hw+9PT0LHVUlhWfz1fzKhvNmKeTk5Noa2vT0z0+Pl6X/TZjXhARUXNo6o5HT0+PftF1+reSDQ8P26a5p6cHW7f+/+2d32sc1xXHv/oDEme0fQolGM0aauyyxRkpkMoFG5xR7DzU2O6smlIKCVJ2MYGmjSSvEkJo5Hg2CYHiaiXhQChtdzcxJJRI8cpgg3cfiqIYLUlwHjSLCCFPu9m4+QOmD+oZ35mdmZ3ZH1qtdD5gsGbv3Dn33HPPvWfm/phFpVLptYgMsysh31EqldpK0ytKpRLOnDkDANB1HalUqscSdZ/dXB/7Bepz0ul0r0XxJJfLYXh42OoPk8nknusLe1EP/EKC6RR9HXgQiqJAVVXXf/sBWZat8iqKgkKhgMuXL0OWZeRyuV6L1zPIOXdroEKOuFvOnwZazO5ht9TJ1atXAQCrq6uYmprC3NwcJicneywVs1fo1wFmOp3G+Pg4ZFlGsViEruvIZDJQFAW1Wq3X4nWV3eKbGKYZrgcI9hvvvvsuRkdHey1Gz5iYmMDU1JT1d61Ww3vvvYfp6WmMj48DAOLxeK/EY5hdx40bNzqSplesrq5CURQMDQ31WpQdYzfXx35hamrK1tfsNq5cuQJJkqwXbqOjo9ja2kImk8HNmzf3TD/Yi3oYHR3lQ46ZjrAnvngwdiKRCKamppDNZgEAyWRyz7/tYZj9RL1eRyQS6bUYDLOrqNfrGBkZsV07ePAgAOD+/fu9EIlhGAcceOxh4vE4EokE6vU6rl+/bvttZWXFtkZmeHi4YVqWOKc6nU5jcHDQ+gRfLpcBAIuLi9YC1+HhYeu6SKVSQTKZtO4fHBx0DYZIllqtZkvvlm+tVkM6nbYtrh0bG8Pi4iJqtRrGxsYwPT0NADh+/LgtjThXlWQTp0yl02nbHGE3/aTTaRw/fhwAMD097bquiMpBMlK5g8w3HhgYQKFQsOnFbVpXuVxGPB63fo/H465BJqUjnUajUaTT6VABqdNmotGobS1REL1ROiqLOB97cHAQs7OzNpkqlQrGxsYsuYPo0c1+nNPtWlnj4VUnlM7rbSrVj1vbcFIqlWz1SfUk/k42VigUbDL4EUbnbjjr3suGxLYVxDbDtHlnfYR9lpt+4/F4R+fLO9tAPB632RiVwe1ZdJ+YPoifBhp9DT2b0vpNOxWn6HjZl9gPOOUPU4dAY39AZerE9C5JklAoFGy+4datWwCAU6dOhcpLLKu4kUM0GsXKygqAbX1RvUWjUde6Cdr/Oftb8Xl+PhQI1l84174MDw9b5SD8+ka3NR5OHTn9ihtO/5NMJq3n8PqtfYIpAMB0XNrVqKpqAjCLxWKvRWmLVvWu67oJwNR13TPN8vKyCcBUVdW6trCwYAIwZVk2dV03dV03ZVluyIv0K0mSlQelUxTFTCQS1v8VRbHSVqtVK4+NjQ3r/kQiYeq6bmqaZqU1DKNBD+LzxHzFtCSbqqqmrutmKpWyZCsWi2Y2m7XS0HN1XTez2axZLBat8tOzxLJrmmbl68yb0hSLRav8Ylr6vVqtWvfQ8ym9U0dedSs+k/4Vi0VLfpJdkqSGuhEpFoumJEmmJElmKpUydV236S8IqVTKehblQXUTRm9UNlF+RVFMVVVt9S7KTrZG+Yr2I+rRz36cfsLpO0in4rOdafzqhK6LNkp24FYnbmSzWU8d0/2GYVj6E9tvNpv1zTuszp3XyGZILlE2t3uD2mYrbd5ZZ0GfRb5QLD+lbeZHg0B2Kfokko1kNgzDaoti2dx8eVA/TXmKz04kEtY1MX+3vpL0Snm52Zeu67bfxOeHqUNRVlmWG9poUH/kBelMURRzY2PD+nthYSF0Xm5tRiyXqCfSoVPHYfo/Z39LNkr5Li8vN8hG9eDnm0zTtPoeqlPRN6dSKStfv77Ryy+IMpMu6G8xb9N80I9QPmLavTCW22+0OnbdE4GH+E+WZTORSDQd2O0muhl4GIZhOQbTfOBYNE1rSEv6JGdIfyuKYnOQ5HxlWTY3Njas6+TcRCdPacV0pvlgkJVIJKxrpIdUKmWrP3LUlO/GxoZnGURn69XZkg4oD+dg0Q0aQMqy3JCPm/5Jd85y0z1iub0QBwRueUiSZNO1GOzQc6vVqilJkinLckObIP00G7TS8xRFacgjm836dupueqPnKopiqxtR/mYdEHVgouxe9kODD7+gIkjgIV5zQmVy6iLowIcGZG71RO3KWdYwg7QwOnfThRfUvqkNhbFNKkeQNm+a/oFH0HbgZu/ki9oJPLzqX2x/hNMeyZ+JgVIrftpZrmq1aj0jaOBBeNW/X+ARpg6d/o/6qXYDD9O0D25lWfZ94eCHOKgW04svYUSdkx2JdRam/xNfBol9EtmLmK9bPXj5Jgq4nbZUrVY9269b3+gXeDj1TDZN4w7xfkmSGvRBPo4Dj/6i1bFr30+1Ene0UhQFhmEgk8ng0KFDe24LvVagxaf1eh0A8K9//QsAcPny5Ya0Z8+eBQCsra3Zrr/77ru2RawXLlwAALz//vuIxWLW9WeeeQbAg7m05XIZ6+vr0DTNlg7Ynn4iyzIymUzDJ+e5uTnb/PWLFy8CAG7fvg0A+PHHHwEAg4ODDWWYmpoKvNGAqqrI5XKBFuhGIhGoqgrDMJqmrVQqKBQKSCQSDeUeHR2FJElYXV0NJKMfIyMjtp2MIpEIJiYmAAD/+c9/AAA3b95EvV7HG2+80bAmgHZ9u3Pnju9zyGZef/31hjzi8bjvbkp+ertw4YKtriKRCF5++WUAwKeffuor09NPPw0A+Oabbxp+c9rP5OQkZFlGoVDo2lqn8+fPAwCuXbtmu05/0+9eUD29/PLLDTr+85//DAB455132pazHZ175QcA3333ne16ENsUadbm/QjTDhKJRMOUuJ/+9KdNn9GMpaUlyLLc0BYikQieeuopGIZh9UeTk5NQVRWFQgG5XA7PP/88JEmy2U5QP02+RlGUhnJFIpEdXZDfrA5JVlmWMT8/b7u3U5sk5HI5ZDIZaJoGSZJgGAa+/fbbhnQPPfRQ4DxnZmZsbYZ8z8zMjE3nNJXrhx9+ANB6//fKK6/Y9EE21Wqf8fe//x0AcOnSJdv1SCSCP/3pTwCA9957z/ZbmL4R2N7gRtRRLBaDqqqo1+vWdDuy6fn5+QZ90DocZn/Q17tauTnVSqUCTdOwvr6OVCq1r7eTBWB1dpIkAQA+++wzAGhY8wEAW1tbANwHc0F4+OGHbX/fu3cPAHDs2DHX9BQo3rt3L1CwQA798OHDkCQJmUwGlUoFZ8+exZEjRzq6s9nKygo++eQTVCoVbG5uBgo4iK+//hrAtu7d5nIPDg6Gyq8VKPj74osvAGwHF1712ixApw7v9OnTTZ/bjt4A4MiRIwCAzz//3CbfzZs38dFHHwGANZc5DNFoNJSthWVoaAiapiGfz6NcLiMWi6FSqWB9fR2JRKLpQnDqnKn8zrwlScL6+nrH5RafKercjXK5jA8++ACff/45arVay/KEWeRLbb5VnO2AXo50klqtBsMwIMuya3unMnz33XfWQG5+fh6Koli7Di4sLNgGY2H9NAWAuxEqP/lFTdO68pxyuYzx8XFr0Fwul3HixAnXnR2dA99O4Gzjne7/6OVhWKidupX58OHDAJq3/XagF4Vk02HX2jB7j74OPNwYGhrC66+/jjNnziCfz+/7wIOcPe30QU6IFl53k2YBzLFjx5DP50PnG4lEcPv2bZw7dw6FQsEaiEqShJmZmba2GazVanj22WetPOlL2sTEBJaWlgINpL/88ksAsMnWK6hDyWQyLecRpMyd0JsbuVwOyWQS9XodsiwjGo0ilUqhXq+3VaZu8Otf/xr5fB4ffPABYrGY9Rbxt7/9bdN7mwV/IyMjPbWl2dlZ6+27oiiIRCLQdR23bt3quY0HgdqB8+VIJ6ABpmEYgf3q0NAQEokELl++DEmSGr6UBPXTrb4k6gXkFw8cONCV/BcXFwEAL774IoDtgfbt27dtwUetVoOiKF15vpNu9X9h8fO93QjAvCCb5t34mD0XeADB3szuFz755BMADz7Py7IMwzB2ZD/uxx57zPf3u3fvtpx3LBbD5uYmKpUK1tbWcOfOHWQyGUxPT+Oxxx5reb/269evo1AoQNM0/O1vf7M5yVu3bgUaQFO5dV3v+Z739Ia1WCy2/KafbMaPTuhN5JFHHgEAK+hwyl8qlVoKPMJMsQhLPB5HMplEJpPB3Nwc8vk8ZFkOpPdmUxqc0x+7AencSblctg4kXV1dbZC1HwIPr7J1gkcffRTAdrAddGpTrVaz7LderyOdTtt8RVA/3U8v1roVcBAUvIvBpVvwoet6V+Ugutn/hcHPfwfZaa9TSJLU8lcbZm/R92s83OC1HdvQ4EySJGuOOb3t2QmHQ59xvRwsvQGhdK0wNDSEeDyO+fl569ySdt4C0nSeixcvtvxmplm5dxJ6o/XVV1+1nAfZjHPrRZFO6A14sM7gxIkTKJVR2BwzAAAY80lEQVRKqNfrUFW1relRtVoNa2trkCSp62/44vE46vU6ZmdnYRiGtX6iGX71VKlUUK/Xu/amVtS5GxRYTExM9O2BhTTdpZ124AVNhQsTHD777LOo1+tYXl6GLMuYnp62+eSgfpp8zYcffhjoud0of1BoSl+3/eJ///tf29+xWAz//ve/rb+PHj3a1ecTO9H/BcHPluhr3eOPP95VGYAHsy52Mthhdid7MvCgDkCW5R5L0hvojAs6Z+If//iHNRikBX/PP/+860Jb2q+7E8RiMSiKgnw+35BnLpeDYRjQNC30QLVUKlmf1d1wvllzW1zoBQ2snB10Op32fLNLc64JWljnNdWvXC577nHuRjuB9Pnz5yFJEi5duuTq8FdWVnx1CQC///3vAQCvvfZag83Q/a3ozTnX3xko05vkzc1N23PL5TL++Mc/esorpq3Vanj11VdRr9cxMzPjW84weNUJTZmhaUlB5zOfOnXKqienjt9++20A2222XZrp3A16c+scQK2srODKlStty7QT0EYKb731VsM5MVevXnW9h85dCPJVYWZmBvV6HclksuG3Wq1m+wK7uLiIQqGAVCqF06dP4/333wdgr9+gfpp87Pr6eoOc4nNpsE0vCOh3v/a5ubnZtNxhoI01aB2UUw436MwVN706OXnyJAB3P/XQQw9Z6xx/97vf7cjgt1v9XzOcvon8t3PaXq1Wszas+M1vftNRGdygWRdvvvmm7XqpVAocODN7g76dapVOp7G1tYXJyUnbW8xyuWw5qTfeeKNX4u0oS0tL1iFJ4qJPSZIwPz9vm3o2OjqKRCJh7fwVj8dx8OBBbG1tYXV1FYZhoFgsdky2a9eu4cSJEzh+/DgSiQQOHjyIu3fvIp/PQ5Ik111bgvDCCy/grbfegqZpOHDgALa2thoGUOfPn8f09DSSyaS1uNQwDKtTd2NychKZTAYvvPACrl27hkgkYgtkxU/Wo6Oj1s4kwPbOHEtLS9jc3ISu61hbW8P4+Djeeecda/EnzYmngZAff/jDH1AoFPDUU09hYmICW1tbOHjwIJ588snAeopEIpifn8f4+Dh+8YtfQNM0HDt2DPfv38fq6irW19ebTj04ffq0ZTNPPPGEpfMPP/zQuj+M3ojLly8jn88jGo3a7DabzSISiSASiVgLtg8dOoSRkRErnd/b/5/85CeWftfW1qyvBc8991xgvXnhVSc0TUYcCGqaFvgLwdDQkFVPhw4dQiKRsOlYURTf3cOC0kznbpw6dQqyLCOfz2N9fR3RaNTaOIDKutuJxWKWDZN9UPlpQCpCX9skSQoUPD733HP48MMPkclksLq6arWRu3fvYnV1FfV6HblcDpVKBZcuXYIsy3jppZcAbPsRsvPZ2VnMzc2F8tPkY8fHx/Hxxx/j2LFj2NraQi6Xs557+vRpa2e3aDSKaDTq2z7p2WNjYzh58iRu3bqFV155pd1qsPkiWitUKBRc6wCAtQYiyDopqoP19XWbn6L+JpVK4ec//znGx8dx4sQJ3L59u+tfQLvV/7nh55uoPqPRKCYmJnD//n3k83kYhoFUKrUjaz3Onz+Pa9euIZ/PY3V1FSMjI5Yf8ap/Zo/SiT15ewHtHw24H0QU5JyE3UKrehd1IP6jg778zqdYXl629lkX78tms9Ze7F57njc7H8O5H75hGLYDrSRJcj1rxUsPzv3Dq9WqubCwYDvHxSvP5eVla09/Opit2TkFdGidaEuGYbjuk76xsWGTQ8yzWq3aDmoiW00kEg37mHuh67rtcCbxAMSg++yTnGId4P/nBtDBYEHIZrM2vdBhVOIe8EH0RjKqqmqzQUVRbIdkiTr00oHzPAGSSaxzN7to9RwPrzoRoX3+nWUJQrFYtOmEyuPEz37dCKNzN10YhmG7T1VVs1gsNviCsLYZtM2bZrA683sWXRfrTtd165wDMS3VYdizPRYWFmxtQJIkU9M0S8f0m9OmxHNGxN+C+GnTbPSx+P85DGLdbmxs2PLy82vVatU6W4HsZGNjo+06pDI526fbOR5uh982o1qt2to/6UHUqXhQp58f9rIhv/Ob3OQN2v/5nTHi1HFQ+3aeMyLaZtC27/eb31libuVxs6tsNut7zgyze2l17Nq3gYdhGA2DT9Ep9xP9pHeGaZcgB1/2M84D43YDe13n7UC6EQdhiqKYkiT11UG0/QwNasWTrin448Ho3ofGcdze+otWx659O9VqaGgIk5OTHZl+wDAM0wloeksn15Mw3aNSqWBpaQmSJOGJJ56wrgU9f4Vpn1qtZq2zocP5AITaFY7pX0qlkjX9mNvb/qBvAw+GYZjdBi0UbnZSObPzjI2NYXNzE9Fo1LpGC6vFNS609oFOjGc6RzqdxpUrV6wdjoAH67ASiYQVZFQqFRiGYe1UyOwNBgYGrLU9AGzrrHZqm2Om93DgwTAM0wHK5bJ1lkm/bju7lzl58iRqtZptFydVVfHiiy/aNuCIx+MtnwPE+HP06NGGwzAVRcGFCxds55gMDQ3tyFlTzM6iaRrW19dtG+BomoZLly7t6GGGTG8ZMIXWPTAwAADc4HcY1jvDMAzDMAzTL7Q6dt2T53gwDMMwDMMwDLO7cJ1qRVEMs7Ow3hmGYRiGYZi9Cn/xYBiGYRiGYRim67h+8eC1BjsLr/FgGIZhGIZh+oVWZ+nwFw+GYRiGYRiGYboOBx4MwzAMwzAMw3QdDjwYhmEYhmEYhuk6HHgwDMMwDMMwDNN1OPBgGIZhGIZhGKbrcODBtMTY2BifOwIgnU5jYGAApVKp5TxKpRIGBgYwNjbWQcmYfqMTbYrsMZ1Od0iq3cfAwMCe9z1hbWFlZQXRaNTSzeLiYhelYxiGaZ09EXjUajWk02kMDw9bjndwcBDlcrnXonUV6pz8Br08oGUYhtm7lEolnDlzBgCg6zpSqVSPJeou/KImPL0I1vfDSxCmNfo+8CiXyzh06BCmp6exvr4OVVWhqioGBwfx448/9lo8pgt04itDL+CvREyn2C0DLxoE8uCid1y9ehUAsLq6iqmpKczNzWFycrLHUvU3/drHhGG3+BBm/+F6gGC/UKlUcOLECdTrdei6jueeew6RSKTXYjEMwzDMjrC6ugpFUTA0NNRrUXaE0dFRPmw3JL3Q19TUFKampnb8uczup68Dj2QyaQUdbOAMwzDMfqNer/MLN4Zh+oa+nWpVqVRQKBQgSRIHHSEQ14Wk02lrQWI0GkUul2tIT+tnKN3g4CCSySRqtZpr/isrK9YzBgYGMDw83JCvKEMul7PydnsefQ5eXFxErVbD2NgYpqenAQDHjx+3pQHQsNbHSwZx/unKyop1z+DgIGZnZ13LlsvlbHnH43HcvXs3kN4HBgZQKBSs/9M/5xSVcrmMeDxue4abrind4OCgVX/pdNqzXkTEOdKlUqnheZVKxTVtpVJBMplskNuZB8nihlNusidxSkOtVkMymWywOVEur+c683LW2fDwMGZnZxvyciMej9vskPTjnH7R7TblLDO1lUKhYJPNKVdQuw7SZt1Ip9M4fvw4AGB6etomC0E246xvt7KGSeuml2a24HWf11Qxt+k2bjLG4/EGfQVtn92wBXH6TFCd+vnkZs/fST8i2pjbNCGn/3drr4C/H2rWx3jh9AOU99jYmLXedHFx0dLt8PCw6zrUIHoQ9RmkzxDbZRAf0gm7cVvjQc8hH0/5e+nCKQf5Jp4m1ueYAgBMx6Vdy8LCggnATCQSvRalbVrVu6qqJgCzWCz65q2qasM9kiSZAExFUaxrAMzl5WXb/YqiWOlVVbWldcpMdSLLsqnruqnruinLsgnA1HW9QQbKW8yLflNV1dR13UylUlYexWLRzGazVppEImE9J5vNmqZpmpqmWfc67xdl0HXdpgdZlk1VVa2/U6mUrWypVMqSk/RAaZvVAT1PlIP+FYtFs1gs2mQhXVN6RVFseRWLRVOSJFOSJDOVSpm6rtv01gzn86js9DxJksxqtWpLK8uyrbyky2w2a91DslC9OuVeXl627qe60zTNJne1WrXkoDSJRMJTLvG5zryojkV7JNlEW/BClmVT0zTr3kQiYelArO9utiknhmG4lkvXddtvQe06aJt1o1gsWnUjtjm6b2Njw3qus74lSTINw7DyCpPWqacgtuBXBq+yki6prqvVaoOMok2IeQZtn92wBfKFYXTq55Ob6W4n/QiV0U2XYp2T73drr838ULM+xgunH3D6cGoriqLY6p10FEYPYfsMsT6b+ZBO2Q09Q2xb9LuoI1EXYt6GYTTYlvicIH0d012C+AnX+zqRSS+ghpBKpWyDSzJIZ2e/m2lV7+0EHqqq2ho5DUA0TbOuiQ5edI7VatVyAAQ5QvF+5zPpeaKDFp35xsaGZx40SBflajbYF+Ul5+UsmyzLtnxIBkmSGsomy7K5sbFhy5s6kyCyULmdiJ3IwsKCTW6ya3ouDX5kWbbViVimZh2k+DxnWmpX1FlQWqoXt47BTRbSC+VPckuS1KDDjY0N6wUC6ciZhuSgdCSnW140uPaSbXl52abnMNCgRXzh0a025YdXx9uKXQdps174DdypPM46osGVqMMwaZ3+MogttCK/089QfTptp1qtWjoM0z67bQthdOrlk/3ohR/xKjPp0q1uKG/x72Z+KGwfY5r2QbhYPqoHZ/9BZSOZw+ghTJ9B+nLaU7ftxi/wSKVStjKSvYhlEYM/EcMwOPDYJey7wMP5ZojeFokBSFAH2mt6EXi43eMcmJAu3QYfzkE0OUa3tNRhU314yeAcXHrRTqfgzMNtwOEc/Hp1fmFlaRZ4+A0kySGT83eThQaXzfTn9zzKg96Y+aX1GoiZ5oPOgfIhuf0GgnSPl/ziACLIwNgZbHaKnWpTYWQgWrHrIG3WC6+Bu99LBNN8oIdqtRoqLZVd1FPQICmM/KbZ2LaDBPZh2mc3bSGsToP0JU564UcIZ16yLHu2dRrUGoYRyA+ZZnt9jPMer7zoJQbZXhg9hOkzTDN44NFJu/ELPJw4X4JQeb3qlAOP3UGrY9e+XlwOAKlUCi+99JJtcV06ncb09DTGx8cxMjKyb3b76AT1eh3A9txjwzCgqmog/X322WcAgOvXrzf8trW1BQD45ptvfPM4fPgwJElCJpNBpVLB2bNnceTIEYyOjoYqw8rKCj755BNUKhVsbm7CMIxQ9xO0HTOVLR6Pt5RPJ7h//z4A4IsvvgAA3Llzx1OfQdYveBGLxQAA6+vrTdPSnNwjR440/DY0NARJkqx87ty5AwB4+umnPfP7+uuvAWzL7zbnfnBw0KrLkydPolAoQFEUJBIJ/PKXv8TPfvYzm62qqopCoYBoNIqJiQk8+eSTOHz4cOCFuLVaDTdv3sTHH3+MH374AWtra1b7CEOrbapbOO26nTbrxb179wAAx44dc/1dURQYhoF79+7h22+/DZzWzRcEsYVO8OSTTwIAxsfHcefOHfzqV7/C4cOHrTYDBG+f3baFMPoP61+D0C0/4gbpUpZlV7/xww8/AAC+++67QH5op3j44Ydtf7erByfUZ4Sh13ZDdUV9gaZpHX8G03v6PvB4+umnGwYSU1NTWFpagmEYuHnzJu9p3gLkgIJCDpEW5bVCJBLB7du3ce7cORQKBWsxtiRJmJmZabqJQK1Ww7PPPmvdp6oqFEXBxMSEZQ+tEMbZd5vPP/8cAJDJZHosSfMAZ2RkxKqLIMHQl19+CQC2uvdiamoK9+/fx+XLl3H58mXruqqq0HUdsVgM//znPy17EO0ykUjgL3/5i28AUi6Xce7cORiGAUmSMDIygng8joMHD7Zs42HbVLfpRJv1olnAcuzYMeTz+dBp3QhiC51gdHQU2WwWyWQSmUzGaoOyLOOvf/0rTp8+Hbh9dtsW2tXpThLGj7hBujQMo6ktt/NSptu0q4dOsFvshvqCAwcOdP1ZzM7Tt7taEfS2zEk0GgXQWtTfLzR7U9bO4UePPvpoqPSyLAMAzO3pe67/guw+FovFrK8U2WwWiUQC9Xod09PTTXfauX79OgqFAjRNQ7VaxY0bN5DL5TA1NWXZQytQ2XYDVOfFYtFTzzdu3Gj7OZIkBZbFi7W1tcBpAeCxxx4DsH36sp8dEXNzczBNE8ViEbquQ5ZlFAoFnDt3DsB2IHvjxg1Uq1UsLy8jlUpZX9ReffVVX1nefPNNGIYBXdfx/fff48aNG5ifn29rB72wbarbdKrNukF16YW4G1yYtF40s4VOEY/H8f3332NjYwMLCwtQVRWGYeDMmTOoVCqB22e3baETOu0EnfYjbpAuVVX1teXR0dFdPfuhXT10gt1iNxxw7G36NvCgRtrqVIC9AL3J+/TTT11/p6Ds8ccfD5036Teos1MUBQBct8RrhaGhIcTjcczPzyObzQJoXtcfffQRAODixYsd3deegpZOla0dqM6/+uqrruS/srICAHjqqafakqVSqaBer1t20cxWge2pdkD4zm10dBRTU1PY3NyELMsNX7YikQhOnz6Nubk56y1/s7eL9Favk1t1h21T3abTbVakWV1SPRw+fDhU2mY0swUvwtpcLBbD5OQkbty4gUQiAWB7Kk/Q9tltW+ikTluhW37EDZqGFESXQfxQr2hXD52g13ZD0HSznQp0mJ2lbwOPZ555BgCwtLTk+vvm5iYA4OjRozsm005z6tQpANuf9Z2Dh1qthldeeQVA6/NZNU1DvV637f9P+847P/levHgRAPD888+77kGfTqcD7am/uLjo+bvzLYjzaxd15k7H7SZvGM6ePQtge0qKWLZcLocrV66Ezq+dz/3nz5+HJEm4dOmS64BxZWXFV4ciznqqVCp47bXXADyoTz9OnTplyeLM6+233wawbQ9iWjdbLZfLmJ2dRSwWg6qqyOfzrl+3KB0A37M46C2r33kIjzzyiG/Z6GuAKGutVmt7nU+YNtUM8nGt0ok2S9CaECIWi0FRFOTz+YY8crkcDMOApmmIRCKh0roRxBa8oAHU6upq07a9uLjoq4+HHnooVPvspC04aVenYdhJP+LFzMwM6vU6ksmkq3zUboP4IRGvGRXdoBN6CIvTh+yk3fgxOjoKSZKQz+cbfLDXGVFMH9GJFeq9QtzvX0TcL7sfaEfv4r7ftOe2uH+5UzfNduAR5RD38xbPA6DdhZwyi+ctiPvci+dw+MkgbltLe5i7neFAO17QXuepVMrUNM3akYPq3k/eILv/iPv3O/fbF/dL99KnV13R3umkoyA7lIhyUj74/y4gVOdBz6gQt7Z0Oz9AtBk/2URZgpzj4WarzvMWRJtTFMXaX955DgL9LZ6z4Tx/wq9dNKsv2mGGnuncrz7MrlbttCkvnOdnqKpqFovFUHYt5tOszfrhPHeFdqLZqXM8gthCEF02a9ukWz+7NM3g7bNTtuDVPls5j6GVXa122o+4lVn00WL/oWlawzkrQfyQVx/jR9hdrdx2VAt7jkfQPsNtjOHlQzplN63sauXVjsSzkcQzQJje0urYta8DDzfHLR5e5NyHerfSrt6LxaLNwVKjdDvLJMwgyTS3dSx2JjTA99rucXl52XJSoizZbLbpFnzVatVcWFiwPY86B7ezGMS6pu0Ri8Wi7ZChRCJhGobR0na6onzVatVy1OQIl5eXQ2+7qOu6zWaz2WzoTsQ0H+w5L9Y5DYiCnr0gy7ItDwqI3NL6OXmyP5LDLR+vtFS/YlutVqsNZ/OQrJSODq8T01CdENlstqFdkP0GYWFhwWZjuq5bZ8K0GniYZvg25YabPW5sbIS2a9MM1mb9cJZH1I1hGDYb82rPYdI6dRrEFvwgXYoDGjGII30ZhmELIPxsPWj77IQt+LXPoDptJ/DohR/xymthYcFWP5IkmZqmNdhCED/k1cd40YnAI6geOhF4ePkQ0+yM3bQbeJhmYx1Qf86Bx+6g1bHrwP9vBgDrqHvh0q6nUqng7bffRi6XQ71ehyRJiMfjTXet2U30o96Z/qVUKuH48eNQVbUjC9EZhtl/9NKPDAwMsP/ap5DdpVIpzM3N9VqcfU2rY9e+3053aGgI8/PzmJ+f77UoDMMwDMN0EVq43mydFrP3qNVquHr1KoDdcRYL0xp9H3gwDMMwDLN3SafT1tb4dEZKkIXrTP+STqdx5coVjIyMWNfoENdEItGVAwyZnYEDD4ZhGIZhdi0HDhywDgdUFAWvv/46Dzz3OEePHm04NFFRFFy4cKGj25wzO0/fr/HYC7DeGYZhGIZhmH6h1bFr357jwTAMwzAMwzBM/+A61YqiGGZnYb0zDMMwDMMwexX+4sEwDMMwDMMwTNexffHgNQYMwzAMwzAMw3QD/uLBMAzDMAzDMEzX4cCDYRiGYRiGYZiuw4EHwzAMwzAMwzBdhwMPhmEYhmEYhmG6DgceDMMwDMMwDMN0HQ48GIZhGIZhGIbpOhx4MAzDMAzDMAzTdTjwYBiGYRiGYRim63DgwTAMwzAMwzBM1+HAg2EYhmEYhmGYrsOBB8MwDMMwDMMwXYcDD4ZhGIZhGIZhus7/AKSoL93Lwtb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65089"/>
            <a:ext cx="5628191" cy="2841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43683" r="22602" b="35374"/>
          <a:stretch/>
        </p:blipFill>
        <p:spPr>
          <a:xfrm>
            <a:off x="155575" y="3761678"/>
            <a:ext cx="7040136" cy="9799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03025" y="1945468"/>
            <a:ext cx="29138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adalah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tahapan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terakhir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tahapan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suatu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i="1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en-US" sz="1000" i="1" dirty="0" smtClean="0">
                <a:latin typeface="Roboto" panose="020B0604020202020204" charset="0"/>
                <a:ea typeface="Roboto" panose="020B0604020202020204" charset="0"/>
              </a:rPr>
              <a:t>. 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inisiasi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Project Manager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i="1" dirty="0" smtClean="0">
                <a:latin typeface="Roboto" panose="020B0604020202020204" charset="0"/>
                <a:ea typeface="Roboto" panose="020B0604020202020204" charset="0"/>
              </a:rPr>
              <a:t>participants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seluruh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stakeholder yang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berkaitan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tersebut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.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diskusi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tersebut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bahas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beberapa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hal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sebagai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berikut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Hasil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PVT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Business Unit 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2. Action Items to Follow Up 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Dokumen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harus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dilengkapi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beserta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PIC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nya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sz="1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" name="Google Shape;595;p25"/>
          <p:cNvSpPr/>
          <p:nvPr/>
        </p:nvSpPr>
        <p:spPr>
          <a:xfrm rot="2700000">
            <a:off x="6899708" y="3892891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6;p25"/>
          <p:cNvSpPr/>
          <p:nvPr/>
        </p:nvSpPr>
        <p:spPr>
          <a:xfrm rot="2700000">
            <a:off x="5551690" y="3892890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11;p25"/>
          <p:cNvSpPr/>
          <p:nvPr/>
        </p:nvSpPr>
        <p:spPr>
          <a:xfrm rot="2701683">
            <a:off x="6224851" y="4706322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16;p25"/>
          <p:cNvSpPr/>
          <p:nvPr/>
        </p:nvSpPr>
        <p:spPr>
          <a:xfrm rot="2700000">
            <a:off x="7573167" y="4706094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8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 rot="1578645" flipH="1">
            <a:off x="-873834" y="-222861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-272846" y="617611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90" y="1684226"/>
            <a:ext cx="6765141" cy="1435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8474" y="678585"/>
            <a:ext cx="490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ira Sans Extra Condensed" panose="020B0604020202020204" charset="0"/>
              </a:rPr>
              <a:t>Perencanaan</a:t>
            </a:r>
            <a:r>
              <a:rPr lang="en-US" sz="4000" dirty="0" smtClean="0">
                <a:latin typeface="Fira Sans Extra Condensed" panose="020B0604020202020204" charset="0"/>
              </a:rPr>
              <a:t> </a:t>
            </a:r>
            <a:r>
              <a:rPr lang="en-US" sz="4000" dirty="0" err="1" smtClean="0">
                <a:latin typeface="Fira Sans Extra Condensed" panose="020B0604020202020204" charset="0"/>
              </a:rPr>
              <a:t>Proyek</a:t>
            </a:r>
            <a:endParaRPr lang="en-US" sz="4000" dirty="0"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710275" y="44993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Initiatives</a:t>
            </a:r>
            <a:endParaRPr dirty="0"/>
          </a:p>
        </p:txBody>
      </p:sp>
      <p:grpSp>
        <p:nvGrpSpPr>
          <p:cNvPr id="650" name="Google Shape;650;p26"/>
          <p:cNvGrpSpPr/>
          <p:nvPr/>
        </p:nvGrpSpPr>
        <p:grpSpPr>
          <a:xfrm>
            <a:off x="710273" y="2278228"/>
            <a:ext cx="7035195" cy="866993"/>
            <a:chOff x="4741049" y="3077051"/>
            <a:chExt cx="3692676" cy="1132200"/>
          </a:xfrm>
        </p:grpSpPr>
        <p:sp>
          <p:nvSpPr>
            <p:cNvPr id="651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4914149" y="3227051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 txBox="1"/>
            <p:nvPr/>
          </p:nvSpPr>
          <p:spPr>
            <a:xfrm>
              <a:off x="6048149" y="3211501"/>
              <a:ext cx="2196972" cy="847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Tim Bisnis Budget melihat bahwa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cost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yang dikeluarkan untuk Pega semakin besar setiap tahunnya.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5" name="Google Shape;655;p26"/>
            <p:cNvSpPr txBox="1"/>
            <p:nvPr/>
          </p:nvSpPr>
          <p:spPr>
            <a:xfrm>
              <a:off x="6050775" y="32115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6" name="Google Shape;656;p26"/>
          <p:cNvGrpSpPr/>
          <p:nvPr/>
        </p:nvGrpSpPr>
        <p:grpSpPr>
          <a:xfrm>
            <a:off x="710273" y="1235752"/>
            <a:ext cx="7058409" cy="802943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2017371" y="1528243"/>
              <a:ext cx="2396829" cy="913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Aplikasi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/Tools CRM yang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saat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ini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digunakan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oleh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CCO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(Call Center Officer)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adalah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berbasis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platform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Pega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" name="Google Shape;1174;p37"/>
          <p:cNvSpPr/>
          <p:nvPr/>
        </p:nvSpPr>
        <p:spPr>
          <a:xfrm>
            <a:off x="7284084" y="1664792"/>
            <a:ext cx="1019462" cy="1019462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50;p26"/>
          <p:cNvGrpSpPr/>
          <p:nvPr/>
        </p:nvGrpSpPr>
        <p:grpSpPr>
          <a:xfrm>
            <a:off x="710273" y="3266137"/>
            <a:ext cx="7035195" cy="944976"/>
            <a:chOff x="4741049" y="2975214"/>
            <a:chExt cx="3692676" cy="1234037"/>
          </a:xfrm>
        </p:grpSpPr>
        <p:sp>
          <p:nvSpPr>
            <p:cNvPr id="63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40000"/>
                <a:lumOff val="60000"/>
                <a:alpha val="584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3;p26"/>
            <p:cNvSpPr/>
            <p:nvPr/>
          </p:nvSpPr>
          <p:spPr>
            <a:xfrm>
              <a:off x="4914149" y="3227051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4;p26"/>
            <p:cNvSpPr txBox="1"/>
            <p:nvPr/>
          </p:nvSpPr>
          <p:spPr>
            <a:xfrm>
              <a:off x="6048149" y="3348100"/>
              <a:ext cx="2143402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Tim Bisnis melihat peluang untuk melakukan pembaharuan aplikasi/tools CRM berbasis platform lain.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55;p26"/>
            <p:cNvSpPr txBox="1"/>
            <p:nvPr/>
          </p:nvSpPr>
          <p:spPr>
            <a:xfrm>
              <a:off x="6048149" y="2975214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8" name="Google Shape;1174;p37"/>
          <p:cNvSpPr/>
          <p:nvPr/>
        </p:nvSpPr>
        <p:spPr>
          <a:xfrm>
            <a:off x="7284084" y="2764652"/>
            <a:ext cx="1019462" cy="1019462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5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Stakeholders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75203"/>
              </p:ext>
            </p:extLst>
          </p:nvPr>
        </p:nvGraphicFramePr>
        <p:xfrm>
          <a:off x="624468" y="1515081"/>
          <a:ext cx="7697629" cy="240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594517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  <a:gridCol w="3415560">
                  <a:extLst>
                    <a:ext uri="{9D8B030D-6E8A-4147-A177-3AD203B41FA5}">
                      <a16:colId xmlns:a16="http://schemas.microsoft.com/office/drawing/2014/main" val="2314507990"/>
                    </a:ext>
                  </a:extLst>
                </a:gridCol>
              </a:tblGrid>
              <a:tr h="442904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CRM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Others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442904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Business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Unit Transaction Banking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rowSpan="3"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BA Retail (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Husein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Humaidi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TM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(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Illona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Amadea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Ega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Setyadji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TPM (Robert Sitorus)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Governance (Sarah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Hutagalung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sz="1500" baseline="0" dirty="0" smtClean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656295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Enabler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CRM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  <a:tr h="749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u="none" strike="noStrike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3</a:t>
                      </a:r>
                      <a:r>
                        <a:rPr lang="en-US" sz="150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rd</a:t>
                      </a:r>
                      <a:r>
                        <a:rPr lang="en-US" sz="15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 Party (Vendor)</a:t>
                      </a:r>
                      <a:endParaRPr lang="en-US" sz="1500" b="1" i="0" u="none" strike="noStrike" dirty="0" smtClean="0">
                        <a:solidFill>
                          <a:schemeClr val="tx1"/>
                        </a:solidFill>
                        <a:effectLst/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Creatio</a:t>
                      </a:r>
                      <a:endParaRPr lang="en-US" sz="1500" dirty="0" smtClean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(Vendor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Terpilih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145420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9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22305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cxnSp>
        <p:nvCxnSpPr>
          <p:cNvPr id="27" name="Google Shape;433;p22"/>
          <p:cNvCxnSpPr/>
          <p:nvPr/>
        </p:nvCxnSpPr>
        <p:spPr>
          <a:xfrm flipH="1">
            <a:off x="4251580" y="1300057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435;p22"/>
          <p:cNvSpPr/>
          <p:nvPr/>
        </p:nvSpPr>
        <p:spPr>
          <a:xfrm>
            <a:off x="4642648" y="114078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PoC (Proof of Concept)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437;p22"/>
          <p:cNvSpPr/>
          <p:nvPr/>
        </p:nvSpPr>
        <p:spPr>
          <a:xfrm>
            <a:off x="4188714" y="1401888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41;p22"/>
          <p:cNvSpPr/>
          <p:nvPr/>
        </p:nvSpPr>
        <p:spPr>
          <a:xfrm>
            <a:off x="4642648" y="166231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Offering / Penawaran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1" name="Google Shape;442;p22"/>
          <p:cNvCxnSpPr>
            <a:endCxn id="30" idx="1"/>
          </p:cNvCxnSpPr>
          <p:nvPr/>
        </p:nvCxnSpPr>
        <p:spPr>
          <a:xfrm>
            <a:off x="4265927" y="1627013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43;p22"/>
          <p:cNvSpPr/>
          <p:nvPr/>
        </p:nvSpPr>
        <p:spPr>
          <a:xfrm>
            <a:off x="4213461" y="1574439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63;p19"/>
          <p:cNvGrpSpPr/>
          <p:nvPr/>
        </p:nvGrpSpPr>
        <p:grpSpPr>
          <a:xfrm>
            <a:off x="1415901" y="1118278"/>
            <a:ext cx="2797560" cy="847200"/>
            <a:chOff x="3433277" y="1272915"/>
            <a:chExt cx="2803698" cy="847200"/>
          </a:xfrm>
        </p:grpSpPr>
        <p:sp>
          <p:nvSpPr>
            <p:cNvPr id="34" name="Google Shape;264;p19"/>
            <p:cNvSpPr/>
            <p:nvPr/>
          </p:nvSpPr>
          <p:spPr>
            <a:xfrm rot="16200000">
              <a:off x="4121627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Pengadaan Proyek</a:t>
              </a:r>
              <a:endParaRPr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" name="Google Shape;441;p22"/>
          <p:cNvSpPr/>
          <p:nvPr/>
        </p:nvSpPr>
        <p:spPr>
          <a:xfrm>
            <a:off x="4680767" y="2169484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Agreement</a:t>
            </a:r>
            <a:endParaRPr sz="15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0" name="Google Shape;442;p22"/>
          <p:cNvCxnSpPr/>
          <p:nvPr/>
        </p:nvCxnSpPr>
        <p:spPr>
          <a:xfrm>
            <a:off x="4212363" y="1789307"/>
            <a:ext cx="492053" cy="59377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43;p22"/>
          <p:cNvSpPr/>
          <p:nvPr/>
        </p:nvSpPr>
        <p:spPr>
          <a:xfrm>
            <a:off x="4129371" y="1695307"/>
            <a:ext cx="93300" cy="93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3;p22"/>
          <p:cNvCxnSpPr/>
          <p:nvPr/>
        </p:nvCxnSpPr>
        <p:spPr>
          <a:xfrm flipH="1">
            <a:off x="4251580" y="331520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35;p22"/>
          <p:cNvSpPr/>
          <p:nvPr/>
        </p:nvSpPr>
        <p:spPr>
          <a:xfrm>
            <a:off x="4642648" y="315592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Gathering Requirement 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437;p22"/>
          <p:cNvSpPr/>
          <p:nvPr/>
        </p:nvSpPr>
        <p:spPr>
          <a:xfrm>
            <a:off x="4188714" y="341703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1;p22"/>
          <p:cNvSpPr/>
          <p:nvPr/>
        </p:nvSpPr>
        <p:spPr>
          <a:xfrm>
            <a:off x="4642648" y="367746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Gathering Requirement II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9" name="Google Shape;442;p22"/>
          <p:cNvCxnSpPr>
            <a:endCxn id="46" idx="1"/>
          </p:cNvCxnSpPr>
          <p:nvPr/>
        </p:nvCxnSpPr>
        <p:spPr>
          <a:xfrm>
            <a:off x="4265927" y="364215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443;p22"/>
          <p:cNvSpPr/>
          <p:nvPr/>
        </p:nvSpPr>
        <p:spPr>
          <a:xfrm>
            <a:off x="4213461" y="358958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263;p19"/>
          <p:cNvGrpSpPr/>
          <p:nvPr/>
        </p:nvGrpSpPr>
        <p:grpSpPr>
          <a:xfrm>
            <a:off x="1415901" y="3133424"/>
            <a:ext cx="2797560" cy="847200"/>
            <a:chOff x="3433277" y="1272915"/>
            <a:chExt cx="2803698" cy="847200"/>
          </a:xfrm>
        </p:grpSpPr>
        <p:sp>
          <p:nvSpPr>
            <p:cNvPr id="62" name="Google Shape;264;p19"/>
            <p:cNvSpPr/>
            <p:nvPr/>
          </p:nvSpPr>
          <p:spPr>
            <a:xfrm rot="16200000">
              <a:off x="4121627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Gathering Requirement</a:t>
              </a:r>
              <a:endParaRPr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4" name="Google Shape;441;p22"/>
          <p:cNvSpPr/>
          <p:nvPr/>
        </p:nvSpPr>
        <p:spPr>
          <a:xfrm>
            <a:off x="4680767" y="418463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Finalisasi &amp; Approval Requirement Document</a:t>
            </a:r>
            <a:endParaRPr sz="13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65" name="Google Shape;442;p22"/>
          <p:cNvCxnSpPr/>
          <p:nvPr/>
        </p:nvCxnSpPr>
        <p:spPr>
          <a:xfrm>
            <a:off x="4212363" y="3804453"/>
            <a:ext cx="492053" cy="59377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443;p22"/>
          <p:cNvSpPr/>
          <p:nvPr/>
        </p:nvSpPr>
        <p:spPr>
          <a:xfrm>
            <a:off x="4129371" y="3710453"/>
            <a:ext cx="93300" cy="93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4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2"/>
          <p:cNvCxnSpPr/>
          <p:nvPr/>
        </p:nvCxnSpPr>
        <p:spPr>
          <a:xfrm flipH="1">
            <a:off x="3982271" y="326297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22"/>
          <p:cNvSpPr/>
          <p:nvPr/>
        </p:nvSpPr>
        <p:spPr>
          <a:xfrm>
            <a:off x="4373339" y="310369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Development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3919405" y="336480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373339" y="362523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Script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endCxn id="441" idx="1"/>
          </p:cNvCxnSpPr>
          <p:nvPr/>
        </p:nvCxnSpPr>
        <p:spPr>
          <a:xfrm>
            <a:off x="3996618" y="358992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944152" y="353735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606758" y="54710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grpSp>
        <p:nvGrpSpPr>
          <p:cNvPr id="36" name="Google Shape;263;p19"/>
          <p:cNvGrpSpPr/>
          <p:nvPr/>
        </p:nvGrpSpPr>
        <p:grpSpPr>
          <a:xfrm>
            <a:off x="1146590" y="3081194"/>
            <a:ext cx="2803699" cy="847200"/>
            <a:chOff x="3433276" y="1272915"/>
            <a:chExt cx="2803699" cy="847200"/>
          </a:xfrm>
        </p:grpSpPr>
        <p:sp>
          <p:nvSpPr>
            <p:cNvPr id="3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Pengembangan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47" name="Google Shape;433;p22"/>
          <p:cNvCxnSpPr/>
          <p:nvPr/>
        </p:nvCxnSpPr>
        <p:spPr>
          <a:xfrm flipH="1">
            <a:off x="3982271" y="1651317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35;p22"/>
          <p:cNvSpPr/>
          <p:nvPr/>
        </p:nvSpPr>
        <p:spPr>
          <a:xfrm>
            <a:off x="4373339" y="149204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FSD (Functional System Design)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437;p22"/>
          <p:cNvSpPr/>
          <p:nvPr/>
        </p:nvSpPr>
        <p:spPr>
          <a:xfrm>
            <a:off x="3919405" y="1753148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1;p22"/>
          <p:cNvSpPr/>
          <p:nvPr/>
        </p:nvSpPr>
        <p:spPr>
          <a:xfrm>
            <a:off x="4373339" y="201357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TSD (Technical Sistem Design)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" name="Google Shape;442;p22"/>
          <p:cNvCxnSpPr>
            <a:endCxn id="53" idx="1"/>
          </p:cNvCxnSpPr>
          <p:nvPr/>
        </p:nvCxnSpPr>
        <p:spPr>
          <a:xfrm>
            <a:off x="3996618" y="1978273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443;p22"/>
          <p:cNvSpPr/>
          <p:nvPr/>
        </p:nvSpPr>
        <p:spPr>
          <a:xfrm>
            <a:off x="3944152" y="1925699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63;p19"/>
          <p:cNvGrpSpPr/>
          <p:nvPr/>
        </p:nvGrpSpPr>
        <p:grpSpPr>
          <a:xfrm>
            <a:off x="1146591" y="1469538"/>
            <a:ext cx="2797561" cy="847200"/>
            <a:chOff x="3433276" y="1272915"/>
            <a:chExt cx="2803699" cy="847200"/>
          </a:xfrm>
        </p:grpSpPr>
        <p:sp>
          <p:nvSpPr>
            <p:cNvPr id="5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6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2"/>
          <p:cNvCxnSpPr/>
          <p:nvPr/>
        </p:nvCxnSpPr>
        <p:spPr>
          <a:xfrm flipH="1">
            <a:off x="3833794" y="341230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22"/>
          <p:cNvSpPr/>
          <p:nvPr/>
        </p:nvSpPr>
        <p:spPr>
          <a:xfrm>
            <a:off x="4224862" y="325302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Rundown / Checklist Promosi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3770928" y="351413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4224862" y="4321601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Deployment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9" name="Google Shape;439;p22"/>
          <p:cNvCxnSpPr>
            <a:stCxn id="438" idx="1"/>
            <a:endCxn id="440" idx="5"/>
          </p:cNvCxnSpPr>
          <p:nvPr/>
        </p:nvCxnSpPr>
        <p:spPr>
          <a:xfrm flipH="1" flipV="1">
            <a:off x="3694381" y="3917645"/>
            <a:ext cx="530481" cy="6175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22"/>
          <p:cNvSpPr/>
          <p:nvPr/>
        </p:nvSpPr>
        <p:spPr>
          <a:xfrm>
            <a:off x="3614744" y="3838008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224862" y="377456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CCRT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endCxn id="441" idx="1"/>
          </p:cNvCxnSpPr>
          <p:nvPr/>
        </p:nvCxnSpPr>
        <p:spPr>
          <a:xfrm>
            <a:off x="3848141" y="373925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795675" y="368668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22305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grpSp>
        <p:nvGrpSpPr>
          <p:cNvPr id="36" name="Google Shape;263;p19"/>
          <p:cNvGrpSpPr/>
          <p:nvPr/>
        </p:nvGrpSpPr>
        <p:grpSpPr>
          <a:xfrm>
            <a:off x="998113" y="3230524"/>
            <a:ext cx="2803699" cy="847200"/>
            <a:chOff x="3433276" y="1272915"/>
            <a:chExt cx="2803699" cy="847200"/>
          </a:xfrm>
        </p:grpSpPr>
        <p:sp>
          <p:nvSpPr>
            <p:cNvPr id="3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Promote / Go Live</a:t>
              </a:r>
              <a:endParaRPr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47" name="Google Shape;433;p22"/>
          <p:cNvCxnSpPr/>
          <p:nvPr/>
        </p:nvCxnSpPr>
        <p:spPr>
          <a:xfrm flipH="1">
            <a:off x="3871913" y="1173751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35;p22"/>
          <p:cNvSpPr/>
          <p:nvPr/>
        </p:nvSpPr>
        <p:spPr>
          <a:xfrm>
            <a:off x="4262981" y="1014474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SIT (System Integration Test)</a:t>
            </a:r>
            <a:endParaRPr sz="170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437;p22"/>
          <p:cNvSpPr/>
          <p:nvPr/>
        </p:nvSpPr>
        <p:spPr>
          <a:xfrm>
            <a:off x="3809047" y="1275582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8;p22"/>
          <p:cNvSpPr/>
          <p:nvPr/>
        </p:nvSpPr>
        <p:spPr>
          <a:xfrm>
            <a:off x="4262981" y="208304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Penetration Testing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1" name="Google Shape;439;p22"/>
          <p:cNvCxnSpPr>
            <a:stCxn id="50" idx="1"/>
            <a:endCxn id="52" idx="5"/>
          </p:cNvCxnSpPr>
          <p:nvPr/>
        </p:nvCxnSpPr>
        <p:spPr>
          <a:xfrm flipH="1" flipV="1">
            <a:off x="3732500" y="1679093"/>
            <a:ext cx="530481" cy="6175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440;p22"/>
          <p:cNvSpPr/>
          <p:nvPr/>
        </p:nvSpPr>
        <p:spPr>
          <a:xfrm>
            <a:off x="3652863" y="1599456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1;p22"/>
          <p:cNvSpPr/>
          <p:nvPr/>
        </p:nvSpPr>
        <p:spPr>
          <a:xfrm>
            <a:off x="4262981" y="1541433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UAT (User Acceptance Test)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" name="Google Shape;442;p22"/>
          <p:cNvCxnSpPr>
            <a:endCxn id="53" idx="1"/>
          </p:cNvCxnSpPr>
          <p:nvPr/>
        </p:nvCxnSpPr>
        <p:spPr>
          <a:xfrm>
            <a:off x="3886260" y="1506127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443;p22"/>
          <p:cNvSpPr/>
          <p:nvPr/>
        </p:nvSpPr>
        <p:spPr>
          <a:xfrm>
            <a:off x="3833794" y="1448133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63;p19"/>
          <p:cNvGrpSpPr/>
          <p:nvPr/>
        </p:nvGrpSpPr>
        <p:grpSpPr>
          <a:xfrm>
            <a:off x="1036233" y="1004838"/>
            <a:ext cx="2797561" cy="847200"/>
            <a:chOff x="3433276" y="1272915"/>
            <a:chExt cx="2803699" cy="847200"/>
          </a:xfrm>
        </p:grpSpPr>
        <p:sp>
          <p:nvSpPr>
            <p:cNvPr id="5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Pengujian / Testing</a:t>
              </a:r>
              <a:endParaRPr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6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73" y="460771"/>
            <a:ext cx="7723500" cy="481200"/>
          </a:xfrm>
        </p:spPr>
        <p:txBody>
          <a:bodyPr/>
          <a:lstStyle/>
          <a:p>
            <a:r>
              <a:rPr lang="en-US" dirty="0" smtClean="0"/>
              <a:t>Plan Project Schedule</a:t>
            </a:r>
            <a:endParaRPr lang="en-US" dirty="0"/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7"/>
          <a:stretch/>
        </p:blipFill>
        <p:spPr>
          <a:xfrm>
            <a:off x="760540" y="1125843"/>
            <a:ext cx="7773368" cy="2456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21;p25"/>
          <p:cNvGrpSpPr/>
          <p:nvPr/>
        </p:nvGrpSpPr>
        <p:grpSpPr>
          <a:xfrm>
            <a:off x="7159707" y="4146286"/>
            <a:ext cx="358285" cy="358285"/>
            <a:chOff x="5660400" y="238125"/>
            <a:chExt cx="481825" cy="481825"/>
          </a:xfrm>
        </p:grpSpPr>
        <p:sp>
          <p:nvSpPr>
            <p:cNvPr id="10" name="Google Shape;622;p2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23;p2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" name="Google Shape;624;p25"/>
          <p:cNvSpPr/>
          <p:nvPr/>
        </p:nvSpPr>
        <p:spPr>
          <a:xfrm>
            <a:off x="5824649" y="4146285"/>
            <a:ext cx="319153" cy="35828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625;p25"/>
          <p:cNvGrpSpPr/>
          <p:nvPr/>
        </p:nvGrpSpPr>
        <p:grpSpPr>
          <a:xfrm>
            <a:off x="6479091" y="4960210"/>
            <a:ext cx="358285" cy="358285"/>
            <a:chOff x="900750" y="1436075"/>
            <a:chExt cx="481825" cy="481825"/>
          </a:xfrm>
        </p:grpSpPr>
        <p:sp>
          <p:nvSpPr>
            <p:cNvPr id="14" name="Google Shape;626;p2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27;p2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8;p2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9;p2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" name="Google Shape;630;p25"/>
          <p:cNvGrpSpPr/>
          <p:nvPr/>
        </p:nvGrpSpPr>
        <p:grpSpPr>
          <a:xfrm>
            <a:off x="7827354" y="4960210"/>
            <a:ext cx="358397" cy="358285"/>
            <a:chOff x="5642475" y="1435075"/>
            <a:chExt cx="481975" cy="481825"/>
          </a:xfrm>
        </p:grpSpPr>
        <p:sp>
          <p:nvSpPr>
            <p:cNvPr id="19" name="Google Shape;631;p2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632;p2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33;p2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634;p25"/>
          <p:cNvGrpSpPr/>
          <p:nvPr/>
        </p:nvGrpSpPr>
        <p:grpSpPr>
          <a:xfrm>
            <a:off x="8533908" y="4146287"/>
            <a:ext cx="293908" cy="358285"/>
            <a:chOff x="3907325" y="2620775"/>
            <a:chExt cx="395250" cy="481825"/>
          </a:xfrm>
        </p:grpSpPr>
        <p:sp>
          <p:nvSpPr>
            <p:cNvPr id="23" name="Google Shape;635;p2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36;p2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37;p2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38;p2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3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Resourcing Plan</a:t>
            </a:r>
            <a:endParaRPr dirty="0"/>
          </a:p>
        </p:txBody>
      </p:sp>
      <p:sp>
        <p:nvSpPr>
          <p:cNvPr id="790" name="Google Shape;790;p29"/>
          <p:cNvSpPr/>
          <p:nvPr/>
        </p:nvSpPr>
        <p:spPr>
          <a:xfrm>
            <a:off x="4524076" y="1366850"/>
            <a:ext cx="46530" cy="1772376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29"/>
          <p:cNvGrpSpPr/>
          <p:nvPr/>
        </p:nvGrpSpPr>
        <p:grpSpPr>
          <a:xfrm>
            <a:off x="4524063" y="2001006"/>
            <a:ext cx="1897769" cy="538475"/>
            <a:chOff x="4524063" y="2001006"/>
            <a:chExt cx="1897769" cy="538475"/>
          </a:xfrm>
        </p:grpSpPr>
        <p:sp>
          <p:nvSpPr>
            <p:cNvPr id="796" name="Google Shape;796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b="1" dirty="0" smtClean="0">
                  <a:solidFill>
                    <a:schemeClr val="accent2"/>
                  </a:solidFill>
                </a:rPr>
                <a:t>Environment</a:t>
              </a:r>
              <a:endParaRPr b="1" dirty="0"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</p:grpSp>
      <p:grpSp>
        <p:nvGrpSpPr>
          <p:cNvPr id="807" name="Google Shape;807;p29"/>
          <p:cNvGrpSpPr/>
          <p:nvPr/>
        </p:nvGrpSpPr>
        <p:grpSpPr>
          <a:xfrm>
            <a:off x="2722199" y="1366850"/>
            <a:ext cx="1897739" cy="538775"/>
            <a:chOff x="2722199" y="1366850"/>
            <a:chExt cx="1897739" cy="538775"/>
          </a:xfrm>
        </p:grpSpPr>
        <p:sp>
          <p:nvSpPr>
            <p:cNvPr id="808" name="Google Shape;808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Human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1" name="Google Shape;811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12" name="Google Shape;812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8" name="Google Shape;818;p29"/>
          <p:cNvSpPr/>
          <p:nvPr/>
        </p:nvSpPr>
        <p:spPr>
          <a:xfrm>
            <a:off x="4657075" y="2127930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16558"/>
              </p:ext>
            </p:extLst>
          </p:nvPr>
        </p:nvGraphicFramePr>
        <p:xfrm>
          <a:off x="4547342" y="2740257"/>
          <a:ext cx="3987058" cy="14759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3858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</a:tblGrid>
              <a:tr h="261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Fira Sans Extra Condensed" panose="020B0604020202020204" charset="0"/>
                        </a:rPr>
                        <a:t>Environment</a:t>
                      </a:r>
                      <a:endParaRPr lang="en-US" sz="1000" dirty="0">
                        <a:solidFill>
                          <a:schemeClr val="bg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CRM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/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36118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Development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000" dirty="0" err="1" smtClean="0">
                          <a:latin typeface="Fira Sans Extra Condensed" panose="020B0604020202020204" charset="0"/>
                        </a:rPr>
                        <a:t>Creatio</a:t>
                      </a:r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 Development Environment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CRM Development Environment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388219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Testing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Fira Sans Extra Condensed" panose="020B0604020202020204" charset="0"/>
                        </a:rPr>
                        <a:t>CRM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Fira Sans Extra Condensed" panose="020B0604020202020204" charset="0"/>
                        </a:rPr>
                        <a:t> Testing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  <a:tr h="44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  <a:latin typeface="Fira Sans Extra Condensed" panose="020B0604020202020204" charset="0"/>
                        </a:rPr>
                        <a:t>Production</a:t>
                      </a:r>
                      <a:endParaRPr lang="en-US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CRM Prod </a:t>
                      </a:r>
                      <a:r>
                        <a:rPr lang="en-US" sz="1000" dirty="0" err="1" smtClean="0">
                          <a:latin typeface="Fira Sans Extra Condensed" panose="020B0604020202020204" charset="0"/>
                        </a:rPr>
                        <a:t>Bintaro</a:t>
                      </a:r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 &amp; DR NTT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45420904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7835" y="227023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latin typeface="Fira Sans Extra Condensed" panose="020B0604020202020204" charset="0"/>
              </a:rPr>
              <a:t>Tim Enabler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BA Retail (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Husein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Humaidi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TM (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Illona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Amadea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Ega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Setyadji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TPM (Robert Sitorus)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Governance (Sarah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Hutagalung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lvl="0">
              <a:lnSpc>
                <a:spcPct val="150000"/>
              </a:lnSpc>
            </a:pPr>
            <a:endParaRPr lang="en-US" sz="1200" b="1" dirty="0">
              <a:latin typeface="Fira Sans Extra Condensed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7835" y="1239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 smtClean="0">
                <a:latin typeface="Fira Sans Extra Condensed" panose="020B0604020202020204" charset="0"/>
              </a:rPr>
              <a:t>Tim Product :</a:t>
            </a:r>
          </a:p>
          <a:p>
            <a:pPr lvl="0">
              <a:lnSpc>
                <a:spcPct val="150000"/>
              </a:lnSpc>
            </a:pPr>
            <a:r>
              <a:rPr lang="en-US" sz="1200" b="1" dirty="0" smtClean="0">
                <a:latin typeface="Fira Sans Extra Condensed" panose="020B0604020202020204" charset="0"/>
              </a:rPr>
              <a:t>1. Transaction Banking</a:t>
            </a:r>
            <a:endParaRPr lang="en-US" sz="1200" b="1" dirty="0">
              <a:latin typeface="Fira Sans Extra Condensed" panose="020B0604020202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074128" y="1699065"/>
            <a:ext cx="721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119073" y="1834775"/>
            <a:ext cx="1152993" cy="76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69946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566</Words>
  <Application>Microsoft Office PowerPoint</Application>
  <PresentationFormat>On-screen Show (16:9)</PresentationFormat>
  <Paragraphs>140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Fira Sans Extra Condensed Medium</vt:lpstr>
      <vt:lpstr>Fira Sans Extra Condensed SemiBold</vt:lpstr>
      <vt:lpstr>Fira Sans Extra Condensed</vt:lpstr>
      <vt:lpstr>Arial</vt:lpstr>
      <vt:lpstr>Roboto</vt:lpstr>
      <vt:lpstr>Project Management Infographics by Slidesgo</vt:lpstr>
      <vt:lpstr>Pengembangan Sistem CRM (Customer Relationship Manager) Dengan Berbasis Platform Creatio </vt:lpstr>
      <vt:lpstr>PowerPoint Presentation</vt:lpstr>
      <vt:lpstr>Business Initiatives</vt:lpstr>
      <vt:lpstr>Stakeholders</vt:lpstr>
      <vt:lpstr>Plan Scope of Project</vt:lpstr>
      <vt:lpstr>Plan Scope of Project</vt:lpstr>
      <vt:lpstr>Plan Scope of Project</vt:lpstr>
      <vt:lpstr>Plan Project Schedule</vt:lpstr>
      <vt:lpstr>Resourcing Plan</vt:lpstr>
      <vt:lpstr>Cost Plan</vt:lpstr>
      <vt:lpstr>Communication Plan</vt:lpstr>
      <vt:lpstr>Meeting Defect Finding yaitu diskusi untuk beberapa defect yang ditemukan oleh SQA pada saat testing. Solusi akan di diskusikan bersama antara SQA, IT Developer &amp; IT Business Analyst</vt:lpstr>
      <vt:lpstr>Risk Response Plan</vt:lpstr>
      <vt:lpstr>Quality Plan</vt:lpstr>
      <vt:lpstr>Procurement Plan</vt:lpstr>
      <vt:lpstr>Project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dc:creator>Aliza Hanum Anggani</dc:creator>
  <cp:lastModifiedBy>Aliza Hanum Anggani</cp:lastModifiedBy>
  <cp:revision>75</cp:revision>
  <dcterms:modified xsi:type="dcterms:W3CDTF">2023-10-19T13:52:36Z</dcterms:modified>
</cp:coreProperties>
</file>